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57" r:id="rId3"/>
    <p:sldId id="258" r:id="rId4"/>
    <p:sldId id="266" r:id="rId5"/>
    <p:sldId id="264" r:id="rId6"/>
    <p:sldId id="265" r:id="rId7"/>
    <p:sldId id="267" r:id="rId8"/>
    <p:sldId id="299" r:id="rId9"/>
    <p:sldId id="268" r:id="rId10"/>
    <p:sldId id="269" r:id="rId11"/>
    <p:sldId id="270" r:id="rId12"/>
    <p:sldId id="271" r:id="rId13"/>
    <p:sldId id="272" r:id="rId14"/>
    <p:sldId id="273" r:id="rId15"/>
    <p:sldId id="274" r:id="rId16"/>
    <p:sldId id="291" r:id="rId17"/>
    <p:sldId id="275" r:id="rId18"/>
    <p:sldId id="276" r:id="rId19"/>
    <p:sldId id="277" r:id="rId20"/>
    <p:sldId id="278" r:id="rId21"/>
    <p:sldId id="279" r:id="rId22"/>
    <p:sldId id="286" r:id="rId23"/>
    <p:sldId id="280" r:id="rId24"/>
    <p:sldId id="281" r:id="rId25"/>
    <p:sldId id="282" r:id="rId26"/>
    <p:sldId id="283" r:id="rId27"/>
    <p:sldId id="284" r:id="rId28"/>
    <p:sldId id="285" r:id="rId29"/>
    <p:sldId id="300" r:id="rId30"/>
    <p:sldId id="301" r:id="rId31"/>
    <p:sldId id="302" r:id="rId32"/>
    <p:sldId id="287" r:id="rId33"/>
    <p:sldId id="288" r:id="rId34"/>
    <p:sldId id="289" r:id="rId35"/>
    <p:sldId id="290" r:id="rId36"/>
    <p:sldId id="292" r:id="rId37"/>
    <p:sldId id="293" r:id="rId38"/>
    <p:sldId id="295" r:id="rId39"/>
    <p:sldId id="296" r:id="rId40"/>
    <p:sldId id="298" r:id="rId41"/>
    <p:sldId id="29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536" autoAdjust="0"/>
    <p:restoredTop sz="82090" autoAdjust="0"/>
  </p:normalViewPr>
  <p:slideViewPr>
    <p:cSldViewPr>
      <p:cViewPr varScale="1">
        <p:scale>
          <a:sx n="109" d="100"/>
          <a:sy n="109" d="100"/>
        </p:scale>
        <p:origin x="-167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38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A4DEF7-E0E4-452A-854D-5EFB44F8692F}" type="datetimeFigureOut">
              <a:rPr lang="en-US" smtClean="0"/>
              <a:pPr/>
              <a:t>2/8/2009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4ECEE7-C4BB-4CE3-8DEE-3D7807D5461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Char char="•"/>
            </a:pPr>
            <a:r>
              <a:rPr lang="en-US" dirty="0" smtClean="0"/>
              <a:t>Introductions</a:t>
            </a:r>
          </a:p>
          <a:p>
            <a:pPr>
              <a:buFont typeface="Arial" charset="0"/>
              <a:buChar char="•"/>
            </a:pPr>
            <a:r>
              <a:rPr lang="en-US" dirty="0" smtClean="0"/>
              <a:t> What is Foundation – an ID perspective</a:t>
            </a:r>
          </a:p>
          <a:p>
            <a:pPr>
              <a:buFont typeface="Arial" charset="0"/>
              <a:buChar char="•"/>
            </a:pPr>
            <a:r>
              <a:rPr lang="en-US" dirty="0" smtClean="0"/>
              <a:t> What does foundation mean for you</a:t>
            </a:r>
          </a:p>
          <a:p>
            <a:pPr>
              <a:buFont typeface="Arial" charset="0"/>
              <a:buChar char="•"/>
            </a:pPr>
            <a:r>
              <a:rPr lang="en-US" dirty="0" smtClean="0"/>
              <a:t> What is critique</a:t>
            </a:r>
          </a:p>
          <a:p>
            <a:pPr>
              <a:buFont typeface="Arial" charset="0"/>
              <a:buChar char="•"/>
            </a:pPr>
            <a:r>
              <a:rPr lang="en-US" dirty="0" smtClean="0"/>
              <a:t> A case against “Foundation” </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not that Heuristics &amp; Patterns are bad, but </a:t>
            </a:r>
            <a:r>
              <a:rPr lang="en-US" dirty="0" err="1" smtClean="0"/>
              <a:t>IxD</a:t>
            </a:r>
            <a:r>
              <a:rPr lang="en-US" dirty="0" smtClean="0"/>
              <a:t> as a design discipline needs more.</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35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really don’t have a</a:t>
            </a:r>
            <a:r>
              <a:rPr lang="en-US" baseline="0" dirty="0" smtClean="0"/>
              <a:t> practice grounded in a language of primitives of </a:t>
            </a:r>
            <a:r>
              <a:rPr lang="en-US" baseline="0" dirty="0" err="1" smtClean="0"/>
              <a:t>IxD</a:t>
            </a:r>
            <a:r>
              <a:rPr lang="en-US" baseline="0" dirty="0" smtClean="0"/>
              <a:t> and its associated foundations for communicating </a:t>
            </a:r>
            <a:r>
              <a:rPr lang="en-US" baseline="0" smtClean="0"/>
              <a:t>our designs.</a:t>
            </a:r>
            <a:endParaRPr lang="en-US"/>
          </a:p>
        </p:txBody>
      </p:sp>
      <p:sp>
        <p:nvSpPr>
          <p:cNvPr id="4" name="Slide Number Placeholder 3"/>
          <p:cNvSpPr>
            <a:spLocks noGrp="1"/>
          </p:cNvSpPr>
          <p:nvPr>
            <p:ph type="sldNum" sz="quarter" idx="10"/>
          </p:nvPr>
        </p:nvSpPr>
        <p:spPr/>
        <p:txBody>
          <a:bodyPr/>
          <a:lstStyle/>
          <a:p>
            <a:fld id="{044ECEE7-C4BB-4CE3-8DEE-3D7807D5461B}" type="slidenum">
              <a:rPr lang="en-US" smtClean="0"/>
              <a:pPr/>
              <a:t>40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artist is </a:t>
            </a:r>
            <a:r>
              <a:rPr lang="en-US" baseline="0" dirty="0" err="1" smtClean="0"/>
              <a:t>rimarly</a:t>
            </a:r>
            <a:r>
              <a:rPr lang="en-US" baseline="0" dirty="0" smtClean="0"/>
              <a:t> a visual person. I have always believed that there is no essential difference between the basic visual relationships that concern the fine artist, the graphic artist, the industrial designer, and the architect. The difference is in the degree of complexity of visual organization demanded by each situation. Beyond that, there are the materials and techniques of each area. I am convinced that there is a visual discipline suitable for all of these areas … It is [based on] the exciting concept that there can be order and structure to the organization of visual expression.”</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 Start story waiting for next slide.</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Char char="•"/>
            </a:pPr>
            <a:r>
              <a:rPr lang="en-US" dirty="0" smtClean="0"/>
              <a:t> UC Berkeley – learned to love people</a:t>
            </a:r>
            <a:r>
              <a:rPr lang="en-US" baseline="0" dirty="0" smtClean="0"/>
              <a:t> and be keenly aware of and appreciative and the subtleties of cross-cultural (even sub-cultural) differentiation in behavior.</a:t>
            </a:r>
          </a:p>
          <a:p>
            <a:pPr>
              <a:buFont typeface="Arial" charset="0"/>
              <a:buChar char="•"/>
            </a:pPr>
            <a:r>
              <a:rPr lang="en-US" dirty="0" smtClean="0"/>
              <a:t> 1994 – Gave up the academic life to be an HTML Coder</a:t>
            </a:r>
          </a:p>
          <a:p>
            <a:pPr>
              <a:buFont typeface="Arial" charset="0"/>
              <a:buChar char="•"/>
            </a:pPr>
            <a:r>
              <a:rPr lang="en-US" baseline="0" dirty="0" smtClean="0"/>
              <a:t> Wax &amp; Waned between Code, Design, Project Management</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Theory &amp; Practice is a</a:t>
            </a:r>
            <a:r>
              <a:rPr lang="en-US" baseline="0" dirty="0" smtClean="0"/>
              <a:t> combination of soft skills and supporting theories</a:t>
            </a:r>
          </a:p>
          <a:p>
            <a:pPr marL="228600" indent="-228600">
              <a:buAutoNum type="alphaLcPeriod"/>
            </a:pPr>
            <a:r>
              <a:rPr lang="en-US" baseline="0" dirty="0" smtClean="0"/>
              <a:t>Speaking and presenting</a:t>
            </a:r>
          </a:p>
          <a:p>
            <a:pPr marL="228600" indent="-228600">
              <a:buAutoNum type="alphaLcPeriod"/>
            </a:pPr>
            <a:r>
              <a:rPr lang="en-US" baseline="0" dirty="0" smtClean="0"/>
              <a:t>Human Factors</a:t>
            </a:r>
          </a:p>
          <a:p>
            <a:pPr marL="228600" indent="-228600">
              <a:buAutoNum type="alphaLcPeriod"/>
            </a:pPr>
            <a:r>
              <a:rPr lang="en-US" baseline="0" dirty="0" smtClean="0"/>
              <a:t>Applied Creative Thinking</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Favorite quote: </a:t>
            </a:r>
          </a:p>
          <a:p>
            <a:r>
              <a:rPr lang="en-US" dirty="0" smtClean="0"/>
              <a:t>“We</a:t>
            </a:r>
            <a:r>
              <a:rPr lang="en-US" baseline="0" dirty="0" smtClean="0"/>
              <a:t> introduce the student to an ordered sequence of purely visual experiences by which an *artist* may develop his understanding and his recognition of the abstract elements in any design situation. Our goal is the training of a designer so familiar with the principles of abstraction that he automatically thinks of a visual problem in terms of organized *relationships* and then feels free to study other aspects of the problem or to confer with specialists in related fields. He is a designer who can visually cross boundaries and suggest new forms for new materials or new techniques.”</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Bruce Hannah – Knoll</a:t>
            </a:r>
          </a:p>
          <a:p>
            <a:r>
              <a:rPr lang="en-US" dirty="0" smtClean="0"/>
              <a:t>Tucker </a:t>
            </a:r>
            <a:r>
              <a:rPr lang="en-US" dirty="0" err="1" smtClean="0"/>
              <a:t>Viemiester</a:t>
            </a:r>
            <a:r>
              <a:rPr lang="en-US" dirty="0" smtClean="0"/>
              <a:t> – </a:t>
            </a:r>
            <a:r>
              <a:rPr lang="en-US" dirty="0" err="1" smtClean="0"/>
              <a:t>Oxo</a:t>
            </a:r>
            <a:endParaRPr lang="en-US" dirty="0" smtClean="0"/>
          </a:p>
          <a:p>
            <a:r>
              <a:rPr lang="en-US" dirty="0" smtClean="0"/>
              <a:t>Pollock</a:t>
            </a:r>
            <a:r>
              <a:rPr lang="en-US" baseline="0" dirty="0" smtClean="0"/>
              <a:t> - Knoll</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Line,</a:t>
            </a:r>
            <a:r>
              <a:rPr lang="en-US" baseline="0" dirty="0" smtClean="0"/>
              <a:t> Plane, Volume, Value, Texture &amp; Color</a:t>
            </a:r>
          </a:p>
          <a:p>
            <a:r>
              <a:rPr lang="en-US" baseline="0" dirty="0" smtClean="0"/>
              <a:t>This is what you are manipulating regardless of the medium/materials being used.</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Know your limits … beware</a:t>
            </a:r>
            <a:r>
              <a:rPr lang="en-US" baseline="0" dirty="0" smtClean="0"/>
              <a:t> of the trappings of “Bob”</a:t>
            </a:r>
            <a:endParaRPr lang="en-US" dirty="0"/>
          </a:p>
        </p:txBody>
      </p:sp>
      <p:sp>
        <p:nvSpPr>
          <p:cNvPr id="4" name="Slide Number Placeholder 3"/>
          <p:cNvSpPr>
            <a:spLocks noGrp="1"/>
          </p:cNvSpPr>
          <p:nvPr>
            <p:ph type="sldNum" sz="quarter" idx="10"/>
          </p:nvPr>
        </p:nvSpPr>
        <p:spPr/>
        <p:txBody>
          <a:bodyPr/>
          <a:lstStyle/>
          <a:p>
            <a:fld id="{044ECEE7-C4BB-4CE3-8DEE-3D7807D5461B}" type="slidenum">
              <a:rPr lang="en-US" smtClean="0"/>
              <a:pPr/>
              <a:t>28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FAC2D-7932-4265-B3F4-538D2ED60147}" type="slidenum">
              <a:rPr lang="en-US"/>
              <a:pPr/>
              <a:t>29</a:t>
            </a:fld>
            <a:endParaRPr lang="en-US"/>
          </a:p>
        </p:txBody>
      </p:sp>
      <p:sp>
        <p:nvSpPr>
          <p:cNvPr id="35841" name="Rectangle 1"/>
          <p:cNvSpPr>
            <a:spLocks noGrp="1" noRot="1" noChangeAspect="1" noChangeArrowheads="1"/>
          </p:cNvSpPr>
          <p:nvPr>
            <p:ph type="sldImg"/>
          </p:nvPr>
        </p:nvSpPr>
        <p:spPr>
          <a:ln/>
        </p:spPr>
      </p:sp>
      <p:sp>
        <p:nvSpPr>
          <p:cNvPr id="35842" name="Rectangle 2"/>
          <p:cNvSpPr>
            <a:spLocks noGrp="1" noChangeArrowheads="1"/>
          </p:cNvSpPr>
          <p:nvPr>
            <p:ph type="body" idx="1"/>
          </p:nvPr>
        </p:nvSpPr>
        <p:spPr/>
        <p:txBody>
          <a:bodyPr lIns="0" tIns="0" rIns="0" bIns="0"/>
          <a:lstStyle/>
          <a:p>
            <a:pPr>
              <a:lnSpc>
                <a:spcPct val="95000"/>
              </a:lnSpc>
              <a:spcBef>
                <a:spcPct val="0"/>
              </a:spcBef>
            </a:pPr>
            <a:r>
              <a:rPr lang="en-US" sz="1600">
                <a:solidFill>
                  <a:srgbClr val="000000"/>
                </a:solidFill>
                <a:latin typeface="Arial" pitchFamily="34" charset="0"/>
              </a:rPr>
              <a:t>movement, interaction, etc. evoke emotion and have their own beauty. [Image of Capoeira comes to mind]</a:t>
            </a:r>
            <a:endParaRPr lang="en-US"/>
          </a:p>
          <a:p>
            <a:pPr>
              <a:lnSpc>
                <a:spcPct val="95000"/>
              </a:lnSpc>
              <a:spcBef>
                <a:spcPct val="0"/>
              </a:spcBef>
            </a:pPr>
            <a:endParaRPr lang="en-US" sz="1600">
              <a:solidFill>
                <a:srgbClr val="000000"/>
              </a:solidFill>
              <a:latin typeface="Arial" pitchFamily="34" charset="0"/>
            </a:endParaRPr>
          </a:p>
          <a:p>
            <a:pPr>
              <a:lnSpc>
                <a:spcPct val="95000"/>
              </a:lnSpc>
              <a:spcBef>
                <a:spcPct val="0"/>
              </a:spcBef>
            </a:pPr>
            <a:r>
              <a:rPr lang="en-US" sz="1600">
                <a:solidFill>
                  <a:srgbClr val="000000"/>
                </a:solidFill>
                <a:latin typeface="Arial" pitchFamily="34" charset="0"/>
              </a:rPr>
              <a:t>Using capoeira as it is a game, blending the interactions between the 2 in the circle with everyone around them.</a:t>
            </a:r>
            <a:endParaRPr lang="en-US"/>
          </a:p>
          <a:p>
            <a:pPr>
              <a:lnSpc>
                <a:spcPct val="95000"/>
              </a:lnSpc>
              <a:spcBef>
                <a:spcPct val="0"/>
              </a:spcBef>
            </a:pPr>
            <a:endParaRPr lang="en-US" sz="1600">
              <a:solidFill>
                <a:srgbClr val="000000"/>
              </a:solidFill>
              <a:latin typeface="Arial" pitchFamily="34" charset="0"/>
            </a:endParaRPr>
          </a:p>
          <a:p>
            <a:pPr>
              <a:lnSpc>
                <a:spcPct val="95000"/>
              </a:lnSpc>
              <a:spcBef>
                <a:spcPct val="0"/>
              </a:spcBef>
            </a:pPr>
            <a:r>
              <a:rPr lang="en-US" sz="1600">
                <a:solidFill>
                  <a:srgbClr val="000000"/>
                </a:solidFill>
                <a:latin typeface="Arial" pitchFamily="34" charset="0"/>
              </a:rPr>
              <a:t>There IS a reason why the click-wheel FEELS better, and why a flick is better than a scroll wheel or ball.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4800" y="533401"/>
            <a:ext cx="7772400" cy="914400"/>
          </a:xfrm>
        </p:spPr>
        <p:txBody>
          <a:bodyPr/>
          <a:lstStyle>
            <a:lvl1pPr algn="l">
              <a:defRPr baseline="0">
                <a:solidFill>
                  <a:schemeClr val="accent1">
                    <a:lumMod val="75000"/>
                  </a:schemeClr>
                </a:solidFill>
              </a:defRPr>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1371600" y="3886200"/>
            <a:ext cx="6400800" cy="1752600"/>
          </a:xfrm>
        </p:spPr>
        <p:txBody>
          <a:bodyPr/>
          <a:lstStyle>
            <a:lvl1pPr marL="0" indent="0" algn="l">
              <a:buNone/>
              <a:defRPr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5" name="Slide Number Placeholder 4"/>
          <p:cNvSpPr>
            <a:spLocks noGrp="1"/>
          </p:cNvSpPr>
          <p:nvPr>
            <p:ph type="sldNum" sz="quarter" idx="11"/>
          </p:nvPr>
        </p:nvSpPr>
        <p:spPr/>
        <p:txBody>
          <a:bodyPr/>
          <a:lstStyle/>
          <a:p>
            <a:fld id="{D5D0AE15-E268-48CA-AD67-C7FD1A0FA02E}" type="slidenum">
              <a:rPr lang="en-US" smtClean="0"/>
              <a:pPr/>
              <a:t>‹#›</a:t>
            </a:fld>
            <a:endParaRPr lang="en-US"/>
          </a:p>
        </p:txBody>
      </p:sp>
      <p:sp>
        <p:nvSpPr>
          <p:cNvPr id="6" name="Footer Placeholder 5"/>
          <p:cNvSpPr>
            <a:spLocks noGrp="1"/>
          </p:cNvSpPr>
          <p:nvPr>
            <p:ph type="ftr" sz="quarter" idx="12"/>
          </p:nvPr>
        </p:nvSpPr>
        <p:spPr/>
        <p:txBody>
          <a:bodyPr/>
          <a:lstStyle/>
          <a:p>
            <a:r>
              <a:rPr lang="en-US" smtClean="0"/>
              <a:t>Foundations of IxD</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Interaction 09 | Vancouver</a:t>
            </a:r>
            <a:endParaRPr lang="en-US"/>
          </a:p>
        </p:txBody>
      </p:sp>
      <p:sp>
        <p:nvSpPr>
          <p:cNvPr id="8" name="Footer Placeholder 7"/>
          <p:cNvSpPr>
            <a:spLocks noGrp="1"/>
          </p:cNvSpPr>
          <p:nvPr>
            <p:ph type="ftr" sz="quarter" idx="11"/>
          </p:nvPr>
        </p:nvSpPr>
        <p:spPr/>
        <p:txBody>
          <a:bodyPr/>
          <a:lstStyle/>
          <a:p>
            <a:r>
              <a:rPr lang="en-US" smtClean="0"/>
              <a:t>Foundations of IxD</a:t>
            </a:r>
            <a:endParaRPr lang="en-US"/>
          </a:p>
        </p:txBody>
      </p:sp>
      <p:sp>
        <p:nvSpPr>
          <p:cNvPr id="9" name="Slide Number Placeholder 8"/>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Interaction 09 | Vancouver</a:t>
            </a:r>
            <a:endParaRPr lang="en-US"/>
          </a:p>
        </p:txBody>
      </p:sp>
      <p:sp>
        <p:nvSpPr>
          <p:cNvPr id="4" name="Footer Placeholder 3"/>
          <p:cNvSpPr>
            <a:spLocks noGrp="1"/>
          </p:cNvSpPr>
          <p:nvPr>
            <p:ph type="ftr" sz="quarter" idx="11"/>
          </p:nvPr>
        </p:nvSpPr>
        <p:spPr/>
        <p:txBody>
          <a:bodyPr/>
          <a:lstStyle/>
          <a:p>
            <a:r>
              <a:rPr lang="en-US" smtClean="0"/>
              <a:t>Foundations of IxD</a:t>
            </a:r>
            <a:endParaRPr lang="en-US"/>
          </a:p>
        </p:txBody>
      </p:sp>
      <p:sp>
        <p:nvSpPr>
          <p:cNvPr id="5" name="Slide Number Placeholder 4"/>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Interaction 09 | Vancouver</a:t>
            </a:r>
            <a:endParaRPr lang="en-US"/>
          </a:p>
        </p:txBody>
      </p:sp>
      <p:sp>
        <p:nvSpPr>
          <p:cNvPr id="3" name="Footer Placeholder 2"/>
          <p:cNvSpPr>
            <a:spLocks noGrp="1"/>
          </p:cNvSpPr>
          <p:nvPr>
            <p:ph type="ftr" sz="quarter" idx="11"/>
          </p:nvPr>
        </p:nvSpPr>
        <p:spPr/>
        <p:txBody>
          <a:bodyPr/>
          <a:lstStyle/>
          <a:p>
            <a:r>
              <a:rPr lang="en-US" smtClean="0"/>
              <a:t>Foundations of IxD</a:t>
            </a:r>
            <a:endParaRPr lang="en-US"/>
          </a:p>
        </p:txBody>
      </p:sp>
      <p:sp>
        <p:nvSpPr>
          <p:cNvPr id="4" name="Slide Number Placeholder 3"/>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accent1"/>
                </a:solidFill>
              </a:defRPr>
            </a:lvl1pPr>
          </a:lstStyle>
          <a:p>
            <a:r>
              <a:rPr lang="en-US" smtClean="0"/>
              <a:t>Interaction 09 | Vancouver</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1"/>
                </a:solidFill>
              </a:defRPr>
            </a:lvl1pPr>
          </a:lstStyle>
          <a:p>
            <a:r>
              <a:rPr lang="en-US" smtClean="0"/>
              <a:t>Foundations of IxD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1"/>
                </a:solidFill>
              </a:defRPr>
            </a:lvl1pPr>
          </a:lstStyle>
          <a:p>
            <a:fld id="{D5D0AE15-E268-48CA-AD67-C7FD1A0FA0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spcBef>
          <a:spcPct val="0"/>
        </a:spcBef>
        <a:buNone/>
        <a:defRPr sz="3600" b="1" kern="1200" spc="-150">
          <a:solidFill>
            <a:schemeClr val="accent1">
              <a:lumMod val="75000"/>
            </a:schemeClr>
          </a:solidFill>
          <a:latin typeface="Segoe UI" pitchFamily="34" charset="0"/>
          <a:ea typeface="SimHei" pitchFamily="49" charset="-122"/>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lumMod val="75000"/>
            </a:schemeClr>
          </a:solidFill>
          <a:latin typeface="Segoe UI" pitchFamily="34" charset="0"/>
          <a:ea typeface="SimHei" pitchFamily="49" charset="-122"/>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75000"/>
            </a:schemeClr>
          </a:solidFill>
          <a:latin typeface="Segoe UI" pitchFamily="34" charset="0"/>
          <a:ea typeface="SimHei" pitchFamily="49" charset="-122"/>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75000"/>
            </a:schemeClr>
          </a:solidFill>
          <a:latin typeface="Segoe UI" pitchFamily="34" charset="0"/>
          <a:ea typeface="SimHei" pitchFamily="49" charset="-122"/>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75000"/>
            </a:schemeClr>
          </a:solidFill>
          <a:latin typeface="Segoe UI" pitchFamily="34" charset="0"/>
          <a:ea typeface="SimHei" pitchFamily="49" charset="-122"/>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75000"/>
            </a:schemeClr>
          </a:solidFill>
          <a:latin typeface="Segoe UI" pitchFamily="34" charset="0"/>
          <a:ea typeface="SimHei" pitchFamily="49" charset="-122"/>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davemalouf.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iact.in/" TargetMode="External"/><Relationship Id="rId4" Type="http://schemas.openxmlformats.org/officeDocument/2006/relationships/hyperlink" Target="http://twitter.com/daveix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33400"/>
            <a:ext cx="7772400" cy="1523999"/>
          </a:xfrm>
        </p:spPr>
        <p:txBody>
          <a:bodyPr>
            <a:normAutofit fontScale="90000"/>
          </a:bodyPr>
          <a:lstStyle/>
          <a:p>
            <a:r>
              <a:rPr lang="en-US" dirty="0" smtClean="0"/>
              <a:t>Foundations of </a:t>
            </a:r>
            <a:r>
              <a:rPr lang="en-US" dirty="0" err="1" smtClean="0"/>
              <a:t>IxD</a:t>
            </a:r>
            <a:r>
              <a:rPr lang="en-US" dirty="0" smtClean="0"/>
              <a:t>: A path to </a:t>
            </a:r>
            <a:r>
              <a:rPr lang="en-US" dirty="0" err="1" smtClean="0"/>
              <a:t>IxD</a:t>
            </a:r>
            <a:r>
              <a:rPr lang="en-US" dirty="0" smtClean="0"/>
              <a:t> critique</a:t>
            </a:r>
            <a:br>
              <a:rPr lang="en-US" dirty="0" smtClean="0"/>
            </a:br>
            <a:r>
              <a:rPr lang="en-US" sz="3100" b="0" dirty="0" smtClean="0"/>
              <a:t>Interaction 09 | Vancouver</a:t>
            </a:r>
            <a:endParaRPr lang="en-US" sz="3100" b="0" dirty="0"/>
          </a:p>
        </p:txBody>
      </p:sp>
      <p:sp>
        <p:nvSpPr>
          <p:cNvPr id="3" name="Subtitle 2"/>
          <p:cNvSpPr>
            <a:spLocks noGrp="1"/>
          </p:cNvSpPr>
          <p:nvPr>
            <p:ph type="subTitle" idx="1"/>
          </p:nvPr>
        </p:nvSpPr>
        <p:spPr>
          <a:xfrm>
            <a:off x="1371600" y="3886200"/>
            <a:ext cx="6400800" cy="2743200"/>
          </a:xfrm>
        </p:spPr>
        <p:txBody>
          <a:bodyPr>
            <a:normAutofit/>
          </a:bodyPr>
          <a:lstStyle/>
          <a:p>
            <a:r>
              <a:rPr lang="en-US" dirty="0" smtClean="0"/>
              <a:t>Dave Malouf</a:t>
            </a:r>
          </a:p>
          <a:p>
            <a:r>
              <a:rPr lang="en-US" dirty="0" smtClean="0"/>
              <a:t>Professor of Interaction Design</a:t>
            </a:r>
          </a:p>
          <a:p>
            <a:r>
              <a:rPr lang="en-US" dirty="0" smtClean="0"/>
              <a:t>Savannah College of Art &amp; Design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Education – Take 2</a:t>
            </a:r>
            <a:br>
              <a:rPr lang="en-US" dirty="0" smtClean="0"/>
            </a:br>
            <a:r>
              <a:rPr lang="en-US" b="0" dirty="0" smtClean="0"/>
              <a:t>Pratt Institute – Brooklyn, NY</a:t>
            </a:r>
            <a:endParaRPr lang="en-US" dirty="0"/>
          </a:p>
        </p:txBody>
      </p:sp>
      <p:sp>
        <p:nvSpPr>
          <p:cNvPr id="9" name="Content Placeholder 8"/>
          <p:cNvSpPr>
            <a:spLocks noGrp="1"/>
          </p:cNvSpPr>
          <p:nvPr>
            <p:ph idx="1"/>
          </p:nvPr>
        </p:nvSpPr>
        <p:spPr/>
        <p:txBody>
          <a:bodyPr/>
          <a:lstStyle/>
          <a:p>
            <a:r>
              <a:rPr lang="en-US" dirty="0" smtClean="0"/>
              <a:t>Sketch (a lot!)</a:t>
            </a:r>
          </a:p>
          <a:p>
            <a:r>
              <a:rPr lang="en-US" dirty="0" smtClean="0"/>
              <a:t>Primitives</a:t>
            </a:r>
          </a:p>
          <a:p>
            <a:r>
              <a:rPr lang="en-US" dirty="0" smtClean="0"/>
              <a:t>Craft</a:t>
            </a:r>
          </a:p>
          <a:p>
            <a:r>
              <a:rPr lang="en-US" dirty="0" smtClean="0"/>
              <a:t>Practice</a:t>
            </a:r>
          </a:p>
          <a:p>
            <a:pPr>
              <a:buNone/>
            </a:pPr>
            <a:r>
              <a:rPr lang="en-US" dirty="0" smtClean="0"/>
              <a:t>Everything is done in studio</a:t>
            </a:r>
          </a:p>
          <a:p>
            <a:endParaRPr lang="en-US" dirty="0" smtClean="0"/>
          </a:p>
          <a:p>
            <a:pPr>
              <a:buNone/>
            </a:pPr>
            <a:r>
              <a:rPr lang="en-US" b="1" dirty="0" smtClean="0"/>
              <a:t>Let’s go deeper here …</a:t>
            </a:r>
            <a:endParaRPr lang="en-US" b="1"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Meet Rowena Reed </a:t>
            </a:r>
            <a:r>
              <a:rPr lang="en-US" dirty="0" err="1" smtClean="0"/>
              <a:t>Kostellow</a:t>
            </a:r>
            <a:r>
              <a:rPr lang="en-US" dirty="0" smtClean="0"/>
              <a:t/>
            </a:r>
            <a:br>
              <a:rPr lang="en-US" dirty="0" smtClean="0"/>
            </a:br>
            <a:r>
              <a:rPr lang="en-US" b="0" dirty="0" smtClean="0"/>
              <a:t>Co-founder of Pratt Industrial Design</a:t>
            </a:r>
            <a:endParaRPr lang="en-US" dirty="0"/>
          </a:p>
        </p:txBody>
      </p:sp>
      <p:sp>
        <p:nvSpPr>
          <p:cNvPr id="3" name="Content Placeholder 2"/>
          <p:cNvSpPr>
            <a:spLocks noGrp="1"/>
          </p:cNvSpPr>
          <p:nvPr>
            <p:ph sz="half" idx="1"/>
          </p:nvPr>
        </p:nvSpPr>
        <p:spPr/>
        <p:txBody>
          <a:bodyPr/>
          <a:lstStyle/>
          <a:p>
            <a:pPr>
              <a:buNone/>
            </a:pPr>
            <a:r>
              <a:rPr lang="en-US" i="1" dirty="0" smtClean="0"/>
              <a:t>She actually preferred “3D design”</a:t>
            </a:r>
          </a:p>
          <a:p>
            <a:r>
              <a:rPr lang="en-US" dirty="0" smtClean="0"/>
              <a:t>Primitive mastery was a key part of the Pratt School. </a:t>
            </a:r>
          </a:p>
          <a:p>
            <a:r>
              <a:rPr lang="en-US" u="sng" dirty="0" smtClean="0"/>
              <a:t>Extension</a:t>
            </a:r>
            <a:r>
              <a:rPr lang="en-US" dirty="0" smtClean="0"/>
              <a:t> of Bauhaus and other Euro design education practices</a:t>
            </a:r>
            <a:endParaRPr lang="en-US" dirty="0"/>
          </a:p>
        </p:txBody>
      </p:sp>
      <p:pic>
        <p:nvPicPr>
          <p:cNvPr id="8" name="Content Placeholder 7" descr="reedHeadshot.png"/>
          <p:cNvPicPr>
            <a:picLocks noGrp="1" noChangeAspect="1"/>
          </p:cNvPicPr>
          <p:nvPr>
            <p:ph sz="half" idx="2"/>
          </p:nvPr>
        </p:nvPicPr>
        <p:blipFill>
          <a:blip r:embed="rId3"/>
          <a:stretch>
            <a:fillRect/>
          </a:stretch>
        </p:blipFill>
        <p:spPr>
          <a:xfrm>
            <a:off x="5029200" y="1676400"/>
            <a:ext cx="3204979" cy="3913640"/>
          </a:xfrm>
        </p:spPr>
      </p:pic>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 legacy is amazing!</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12</a:t>
            </a:fld>
            <a:endParaRPr lang="en-US"/>
          </a:p>
        </p:txBody>
      </p:sp>
      <p:pic>
        <p:nvPicPr>
          <p:cNvPr id="8194" name="Picture 2" descr="C:\Users\dell laptop\Documents\drop\My Dropbox\interaction\kostellow\page05.jpg"/>
          <p:cNvPicPr>
            <a:picLocks noGrp="1" noChangeAspect="1" noChangeArrowheads="1"/>
          </p:cNvPicPr>
          <p:nvPr>
            <p:ph sz="half" idx="1"/>
          </p:nvPr>
        </p:nvPicPr>
        <p:blipFill>
          <a:blip r:embed="rId3" cstate="print"/>
          <a:srcRect/>
          <a:stretch>
            <a:fillRect/>
          </a:stretch>
        </p:blipFill>
        <p:spPr bwMode="auto">
          <a:xfrm>
            <a:off x="609860" y="1600200"/>
            <a:ext cx="3733280" cy="4525963"/>
          </a:xfrm>
          <a:prstGeom prst="rect">
            <a:avLst/>
          </a:prstGeom>
          <a:noFill/>
        </p:spPr>
      </p:pic>
      <p:pic>
        <p:nvPicPr>
          <p:cNvPr id="8195" name="Picture 3" descr="C:\Users\dell laptop\Documents\drop\My Dropbox\interaction\kostellow\page06.jpg"/>
          <p:cNvPicPr>
            <a:picLocks noGrp="1" noChangeAspect="1" noChangeArrowheads="1"/>
          </p:cNvPicPr>
          <p:nvPr>
            <p:ph sz="half" idx="2"/>
          </p:nvPr>
        </p:nvPicPr>
        <p:blipFill>
          <a:blip r:embed="rId4" cstate="print"/>
          <a:srcRect/>
          <a:stretch>
            <a:fillRect/>
          </a:stretch>
        </p:blipFill>
        <p:spPr bwMode="auto">
          <a:xfrm>
            <a:off x="4821720" y="1600200"/>
            <a:ext cx="3691560" cy="452596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all mean?</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Foundation (G-d Damn it!)?</a:t>
            </a:r>
          </a:p>
          <a:p>
            <a:r>
              <a:rPr lang="en-US" dirty="0" smtClean="0"/>
              <a:t>There are 6 elements that every 3D designer needs to know:</a:t>
            </a:r>
          </a:p>
          <a:p>
            <a:pPr lvl="1"/>
            <a:r>
              <a:rPr lang="en-US" dirty="0" smtClean="0"/>
              <a:t>Line</a:t>
            </a:r>
          </a:p>
          <a:p>
            <a:pPr lvl="1"/>
            <a:r>
              <a:rPr lang="en-US" dirty="0" smtClean="0"/>
              <a:t>Plane (surface)</a:t>
            </a:r>
          </a:p>
          <a:p>
            <a:pPr lvl="1"/>
            <a:r>
              <a:rPr lang="en-US" dirty="0" smtClean="0"/>
              <a:t>Volume (space &amp; form)</a:t>
            </a:r>
          </a:p>
          <a:p>
            <a:pPr lvl="1"/>
            <a:r>
              <a:rPr lang="en-US" dirty="0" smtClean="0"/>
              <a:t>Value (Light &amp; Dark)</a:t>
            </a:r>
          </a:p>
          <a:p>
            <a:pPr lvl="1"/>
            <a:r>
              <a:rPr lang="en-US" dirty="0" smtClean="0"/>
              <a:t>Texture</a:t>
            </a:r>
          </a:p>
          <a:p>
            <a:pPr lvl="1"/>
            <a:r>
              <a:rPr lang="en-US" dirty="0" smtClean="0"/>
              <a:t>Color</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a also a progression</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In 3D design you can’t just jump right in</a:t>
            </a:r>
          </a:p>
          <a:p>
            <a:r>
              <a:rPr lang="en-US" dirty="0" smtClean="0"/>
              <a:t>“Primitives” must be mastered, </a:t>
            </a:r>
          </a:p>
          <a:p>
            <a:pPr lvl="1"/>
            <a:r>
              <a:rPr lang="en-US" dirty="0" smtClean="0"/>
              <a:t>and in mastering these you master craft</a:t>
            </a:r>
          </a:p>
        </p:txBody>
      </p:sp>
      <p:sp>
        <p:nvSpPr>
          <p:cNvPr id="7" name="Content Placeholder 6"/>
          <p:cNvSpPr>
            <a:spLocks noGrp="1"/>
          </p:cNvSpPr>
          <p:nvPr>
            <p:ph sz="half" idx="2"/>
          </p:nvPr>
        </p:nvSpPr>
        <p:spPr/>
        <p:txBody>
          <a:bodyPr>
            <a:normAutofit fontScale="85000" lnSpcReduction="20000"/>
          </a:bodyPr>
          <a:lstStyle/>
          <a:p>
            <a:r>
              <a:rPr lang="en-US" dirty="0" smtClean="0"/>
              <a:t>Primitives include</a:t>
            </a:r>
          </a:p>
          <a:p>
            <a:pPr lvl="1"/>
            <a:r>
              <a:rPr lang="en-US" dirty="0" smtClean="0"/>
              <a:t>Rectilinear Volumes</a:t>
            </a:r>
          </a:p>
          <a:p>
            <a:pPr lvl="1"/>
            <a:r>
              <a:rPr lang="en-US" dirty="0" smtClean="0"/>
              <a:t>Curvilinear Volumes</a:t>
            </a:r>
          </a:p>
          <a:p>
            <a:pPr lvl="1"/>
            <a:r>
              <a:rPr lang="en-US" dirty="0" smtClean="0"/>
              <a:t>Rectilinear &amp; Curvilinear</a:t>
            </a:r>
          </a:p>
          <a:p>
            <a:pPr lvl="1"/>
            <a:r>
              <a:rPr lang="en-US" dirty="0" smtClean="0"/>
              <a:t>Fragments</a:t>
            </a:r>
          </a:p>
          <a:p>
            <a:pPr lvl="1"/>
            <a:r>
              <a:rPr lang="en-US" dirty="0" smtClean="0"/>
              <a:t>Planar constructions</a:t>
            </a:r>
          </a:p>
          <a:p>
            <a:pPr lvl="1"/>
            <a:r>
              <a:rPr lang="en-US" dirty="0" smtClean="0"/>
              <a:t>Lines in Space</a:t>
            </a:r>
          </a:p>
          <a:p>
            <a:pPr lvl="1"/>
            <a:r>
              <a:rPr lang="en-US" dirty="0" smtClean="0"/>
              <a:t>Advanced Studies in Form</a:t>
            </a:r>
          </a:p>
          <a:p>
            <a:pPr lvl="2"/>
            <a:r>
              <a:rPr lang="en-US" dirty="0" smtClean="0"/>
              <a:t>Construction</a:t>
            </a:r>
          </a:p>
          <a:p>
            <a:pPr lvl="2"/>
            <a:r>
              <a:rPr lang="en-US" dirty="0" smtClean="0"/>
              <a:t>Convexity</a:t>
            </a:r>
          </a:p>
          <a:p>
            <a:pPr lvl="2"/>
            <a:r>
              <a:rPr lang="en-US" dirty="0" smtClean="0"/>
              <a:t>Concavity</a:t>
            </a:r>
          </a:p>
          <a:p>
            <a:pPr lvl="1"/>
            <a:r>
              <a:rPr lang="en-US" dirty="0" smtClean="0"/>
              <a:t>Studies in Space</a:t>
            </a:r>
          </a:p>
          <a:p>
            <a:pPr lvl="2"/>
            <a:r>
              <a:rPr lang="en-US" dirty="0" smtClean="0"/>
              <a:t>Studies in Space</a:t>
            </a:r>
          </a:p>
          <a:p>
            <a:pPr lvl="2"/>
            <a:r>
              <a:rPr lang="en-US" dirty="0" smtClean="0"/>
              <a:t>Space Design</a:t>
            </a:r>
          </a:p>
          <a:p>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half" idx="1"/>
          </p:nvPr>
        </p:nvSpPr>
        <p:spPr>
          <a:xfrm>
            <a:off x="457200" y="4191000"/>
            <a:ext cx="8229600" cy="1935163"/>
          </a:xfrm>
        </p:spPr>
        <p:txBody>
          <a:bodyPr>
            <a:normAutofit/>
          </a:bodyPr>
          <a:lstStyle/>
          <a:p>
            <a:r>
              <a:rPr lang="en-US" dirty="0" smtClean="0"/>
              <a:t>Well obviously to develop craft</a:t>
            </a:r>
          </a:p>
          <a:p>
            <a:r>
              <a:rPr lang="en-US" dirty="0" smtClean="0"/>
              <a:t>But also to develop a design language</a:t>
            </a:r>
          </a:p>
          <a:p>
            <a:r>
              <a:rPr lang="en-US" dirty="0" smtClean="0"/>
              <a:t>And practiced critique</a:t>
            </a:r>
            <a:endParaRPr lang="en-US" dirty="0"/>
          </a:p>
        </p:txBody>
      </p:sp>
      <p:pic>
        <p:nvPicPr>
          <p:cNvPr id="8" name="Content Placeholder 7" descr="Untitled-1.jpg"/>
          <p:cNvPicPr>
            <a:picLocks noGrp="1" noChangeAspect="1"/>
          </p:cNvPicPr>
          <p:nvPr>
            <p:ph sz="half" idx="2"/>
          </p:nvPr>
        </p:nvPicPr>
        <p:blipFill>
          <a:blip r:embed="rId2" cstate="print"/>
          <a:stretch>
            <a:fillRect/>
          </a:stretch>
        </p:blipFill>
        <p:spPr>
          <a:xfrm>
            <a:off x="1905001" y="990600"/>
            <a:ext cx="4931956" cy="2987928"/>
          </a:xfrm>
        </p:spPr>
      </p:pic>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Primitive examples</a:t>
            </a:r>
            <a:endParaRPr lang="en-US" dirty="0"/>
          </a:p>
        </p:txBody>
      </p:sp>
      <p:sp>
        <p:nvSpPr>
          <p:cNvPr id="9" name="Text Placeholder 8"/>
          <p:cNvSpPr>
            <a:spLocks noGrp="1"/>
          </p:cNvSpPr>
          <p:nvPr>
            <p:ph type="body" idx="1"/>
          </p:nvPr>
        </p:nvSpPr>
        <p:spPr/>
        <p:txBody>
          <a:bodyPr/>
          <a:lstStyle/>
          <a:p>
            <a:r>
              <a:rPr lang="en-US" dirty="0" smtClean="0"/>
              <a:t>Rectilinear Forms</a:t>
            </a:r>
            <a:endParaRPr lang="en-US" dirty="0"/>
          </a:p>
        </p:txBody>
      </p:sp>
      <p:pic>
        <p:nvPicPr>
          <p:cNvPr id="13" name="Content Placeholder 12" descr="rectangles.png"/>
          <p:cNvPicPr>
            <a:picLocks noGrp="1" noChangeAspect="1"/>
          </p:cNvPicPr>
          <p:nvPr>
            <p:ph sz="half" idx="2"/>
          </p:nvPr>
        </p:nvPicPr>
        <p:blipFill>
          <a:blip r:embed="rId2" cstate="print"/>
          <a:stretch>
            <a:fillRect/>
          </a:stretch>
        </p:blipFill>
        <p:spPr>
          <a:xfrm>
            <a:off x="528518" y="2174875"/>
            <a:ext cx="3897551" cy="3951288"/>
          </a:xfrm>
        </p:spPr>
      </p:pic>
      <p:sp>
        <p:nvSpPr>
          <p:cNvPr id="11" name="Text Placeholder 10"/>
          <p:cNvSpPr>
            <a:spLocks noGrp="1"/>
          </p:cNvSpPr>
          <p:nvPr>
            <p:ph type="body" sz="quarter" idx="3"/>
          </p:nvPr>
        </p:nvSpPr>
        <p:spPr/>
        <p:txBody>
          <a:bodyPr/>
          <a:lstStyle/>
          <a:p>
            <a:r>
              <a:rPr lang="en-US" dirty="0" smtClean="0"/>
              <a:t>Cylindrical Forms</a:t>
            </a:r>
            <a:endParaRPr lang="en-US" dirty="0"/>
          </a:p>
        </p:txBody>
      </p:sp>
      <p:pic>
        <p:nvPicPr>
          <p:cNvPr id="14" name="Content Placeholder 13" descr="cylindrical.png"/>
          <p:cNvPicPr>
            <a:picLocks noGrp="1" noChangeAspect="1"/>
          </p:cNvPicPr>
          <p:nvPr>
            <p:ph sz="quarter" idx="4"/>
          </p:nvPr>
        </p:nvPicPr>
        <p:blipFill>
          <a:blip r:embed="rId3" cstate="print"/>
          <a:stretch>
            <a:fillRect/>
          </a:stretch>
        </p:blipFill>
        <p:spPr>
          <a:xfrm>
            <a:off x="4724400" y="2174875"/>
            <a:ext cx="3541760" cy="3951288"/>
          </a:xfrm>
        </p:spPr>
      </p:pic>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 nice read … changed my life!</a:t>
            </a:r>
            <a:endParaRPr lang="en-US" dirty="0"/>
          </a:p>
        </p:txBody>
      </p:sp>
      <p:pic>
        <p:nvPicPr>
          <p:cNvPr id="11" name="Picture Placeholder 10" descr="kostellowCover.jpg"/>
          <p:cNvPicPr>
            <a:picLocks noGrp="1" noChangeAspect="1"/>
          </p:cNvPicPr>
          <p:nvPr>
            <p:ph type="pic" idx="1"/>
          </p:nvPr>
        </p:nvPicPr>
        <p:blipFill>
          <a:blip r:embed="rId2" cstate="print"/>
          <a:srcRect t="18866" b="18866"/>
          <a:stretch>
            <a:fillRect/>
          </a:stretch>
        </p:blipFill>
        <p:spPr/>
      </p:pic>
      <p:sp>
        <p:nvSpPr>
          <p:cNvPr id="10" name="Text Placeholder 9"/>
          <p:cNvSpPr>
            <a:spLocks noGrp="1"/>
          </p:cNvSpPr>
          <p:nvPr>
            <p:ph type="body" sz="half" idx="2"/>
          </p:nvPr>
        </p:nvSpPr>
        <p:spPr/>
        <p:txBody>
          <a:bodyPr/>
          <a:lstStyle/>
          <a:p>
            <a:endParaRPr lang="en-US"/>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What about </a:t>
            </a:r>
            <a:r>
              <a:rPr lang="en-US" dirty="0" err="1" smtClean="0"/>
              <a:t>ixd</a:t>
            </a:r>
            <a:r>
              <a:rPr lang="en-US" dirty="0" smtClean="0"/>
              <a:t>?</a:t>
            </a:r>
            <a:endParaRPr lang="en-US" dirty="0"/>
          </a:p>
        </p:txBody>
      </p:sp>
      <p:sp>
        <p:nvSpPr>
          <p:cNvPr id="9" name="Text Placeholder 8"/>
          <p:cNvSpPr>
            <a:spLocks noGrp="1"/>
          </p:cNvSpPr>
          <p:nvPr>
            <p:ph type="body" idx="1"/>
          </p:nvPr>
        </p:nvSpPr>
        <p:spPr/>
        <p:txBody>
          <a:bodyPr/>
          <a:lstStyle/>
          <a:p>
            <a:r>
              <a:rPr lang="en-US" dirty="0" smtClean="0"/>
              <a:t>Sorry that took so long</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7" name="Slide Number Placeholder 6"/>
          <p:cNvSpPr>
            <a:spLocks noGrp="1"/>
          </p:cNvSpPr>
          <p:nvPr>
            <p:ph type="sldNum" sz="quarter" idx="11"/>
          </p:nvPr>
        </p:nvSpPr>
        <p:spPr/>
        <p:txBody>
          <a:bodyPr/>
          <a:lstStyle/>
          <a:p>
            <a:fld id="{D5D0AE15-E268-48CA-AD67-C7FD1A0FA02E}" type="slidenum">
              <a:rPr lang="en-US" smtClean="0"/>
              <a:pPr/>
              <a:t>18</a:t>
            </a:fld>
            <a:endParaRPr lang="en-US"/>
          </a:p>
        </p:txBody>
      </p:sp>
      <p:sp>
        <p:nvSpPr>
          <p:cNvPr id="6" name="Footer Placeholder 5"/>
          <p:cNvSpPr>
            <a:spLocks noGrp="1"/>
          </p:cNvSpPr>
          <p:nvPr>
            <p:ph type="ftr" sz="quarter" idx="12"/>
          </p:nvPr>
        </p:nvSpPr>
        <p:spPr/>
        <p:txBody>
          <a:bodyPr/>
          <a:lstStyle/>
          <a:p>
            <a:r>
              <a:rPr lang="en-US" smtClean="0"/>
              <a:t>Foundations of IxD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Does </a:t>
            </a:r>
            <a:r>
              <a:rPr lang="en-US" dirty="0" err="1" smtClean="0"/>
              <a:t>IxD</a:t>
            </a:r>
            <a:r>
              <a:rPr lang="en-US" dirty="0" smtClean="0"/>
              <a:t> have foundations?</a:t>
            </a:r>
            <a:endParaRPr lang="en-US" dirty="0"/>
          </a:p>
        </p:txBody>
      </p:sp>
      <p:sp>
        <p:nvSpPr>
          <p:cNvPr id="8" name="Content Placeholder 7"/>
          <p:cNvSpPr>
            <a:spLocks noGrp="1"/>
          </p:cNvSpPr>
          <p:nvPr>
            <p:ph idx="1"/>
          </p:nvPr>
        </p:nvSpPr>
        <p:spPr/>
        <p:txBody>
          <a:bodyPr/>
          <a:lstStyle/>
          <a:p>
            <a:r>
              <a:rPr lang="en-US" dirty="0" smtClean="0"/>
              <a:t>Not in any course, I have taken or seen</a:t>
            </a:r>
          </a:p>
          <a:p>
            <a:r>
              <a:rPr lang="en-US" dirty="0" smtClean="0"/>
              <a:t>But still …</a:t>
            </a:r>
          </a:p>
          <a:p>
            <a:pPr lvl="1"/>
            <a:r>
              <a:rPr lang="en-US" dirty="0" smtClean="0"/>
              <a:t>Do we build anything?</a:t>
            </a:r>
          </a:p>
          <a:p>
            <a:pPr lvl="1"/>
            <a:r>
              <a:rPr lang="en-US" dirty="0" smtClean="0"/>
              <a:t>Is there something that we shape and mold even if that something </a:t>
            </a:r>
            <a:r>
              <a:rPr lang="en-US" dirty="0" smtClean="0"/>
              <a:t>is? </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6" name="Footer Placeholder 5"/>
          <p:cNvSpPr>
            <a:spLocks noGrp="1"/>
          </p:cNvSpPr>
          <p:nvPr>
            <p:ph type="ftr" sz="quarter" idx="11"/>
          </p:nvPr>
        </p:nvSpPr>
        <p:spPr/>
        <p:txBody>
          <a:bodyPr/>
          <a:lstStyle/>
          <a:p>
            <a:r>
              <a:rPr lang="en-US" smtClean="0"/>
              <a:t>Foundations of IxD</a:t>
            </a:r>
            <a:endParaRPr lang="en-US" dirty="0"/>
          </a:p>
        </p:txBody>
      </p:sp>
      <p:sp>
        <p:nvSpPr>
          <p:cNvPr id="5" name="Slide Number Placeholder 4"/>
          <p:cNvSpPr>
            <a:spLocks noGrp="1"/>
          </p:cNvSpPr>
          <p:nvPr>
            <p:ph type="sldNum" sz="quarter" idx="12"/>
          </p:nvPr>
        </p:nvSpPr>
        <p:spPr/>
        <p:txBody>
          <a:bodyPr/>
          <a:lstStyle/>
          <a:p>
            <a:fld id="{D5D0AE15-E268-48CA-AD67-C7FD1A0FA02E}"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lnSpcReduction="10000"/>
          </a:bodyPr>
          <a:lstStyle/>
          <a:p>
            <a:r>
              <a:rPr lang="en-US" dirty="0" smtClean="0"/>
              <a:t>Whom am I &amp; how did I get here?</a:t>
            </a:r>
          </a:p>
          <a:p>
            <a:pPr lvl="1"/>
            <a:r>
              <a:rPr lang="en-US" dirty="0" smtClean="0"/>
              <a:t>I promise it is relevant</a:t>
            </a:r>
          </a:p>
          <a:p>
            <a:pPr lvl="1"/>
            <a:r>
              <a:rPr lang="en-US" dirty="0" smtClean="0"/>
              <a:t>Then who are you?</a:t>
            </a:r>
          </a:p>
          <a:p>
            <a:r>
              <a:rPr lang="en-US" dirty="0" smtClean="0"/>
              <a:t>What is “Foundation”?</a:t>
            </a:r>
          </a:p>
          <a:p>
            <a:r>
              <a:rPr lang="en-US" dirty="0" smtClean="0"/>
              <a:t>Foundation in education &amp; practice</a:t>
            </a:r>
            <a:r>
              <a:rPr lang="en-US" dirty="0" smtClean="0"/>
              <a:t>?</a:t>
            </a:r>
          </a:p>
          <a:p>
            <a:r>
              <a:rPr lang="en-US" dirty="0" smtClean="0"/>
              <a:t>Foundation relationship to critique</a:t>
            </a:r>
            <a:endParaRPr lang="en-US" dirty="0" smtClean="0"/>
          </a:p>
          <a:p>
            <a:r>
              <a:rPr lang="en-US" dirty="0" smtClean="0"/>
              <a:t>A case against “Foundation</a:t>
            </a:r>
            <a:r>
              <a:rPr lang="en-US" dirty="0" smtClean="0"/>
              <a:t>”</a:t>
            </a:r>
          </a:p>
          <a:p>
            <a:r>
              <a:rPr lang="en-US" dirty="0" smtClean="0"/>
              <a:t>Let’s DISCUSS!</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Wait!?! Am I the first to do this?</a:t>
            </a:r>
            <a:endParaRPr lang="en-US" dirty="0" smtClean="0"/>
          </a:p>
        </p:txBody>
      </p:sp>
      <p:sp>
        <p:nvSpPr>
          <p:cNvPr id="3" name="Content Placeholder 2"/>
          <p:cNvSpPr>
            <a:spLocks noGrp="1"/>
          </p:cNvSpPr>
          <p:nvPr>
            <p:ph idx="1"/>
          </p:nvPr>
        </p:nvSpPr>
        <p:spPr/>
        <p:txBody>
          <a:bodyPr/>
          <a:lstStyle/>
          <a:p>
            <a:r>
              <a:rPr lang="en-US" dirty="0" smtClean="0"/>
              <a:t>NO </a:t>
            </a:r>
            <a:r>
              <a:rPr lang="en-US" dirty="0" smtClean="0"/>
              <a:t>WAY!</a:t>
            </a:r>
          </a:p>
          <a:p>
            <a:pPr lvl="1"/>
            <a:r>
              <a:rPr lang="en-US" dirty="0" smtClean="0"/>
              <a:t>I’m the first to call it “Foundations” or connect it directly to Pratt Foundation thinking.</a:t>
            </a:r>
          </a:p>
          <a:p>
            <a:r>
              <a:rPr lang="en-US" dirty="0" smtClean="0"/>
              <a:t>So who else? </a:t>
            </a:r>
          </a:p>
          <a:p>
            <a:pPr lvl="1"/>
            <a:r>
              <a:rPr lang="en-US" dirty="0" smtClean="0"/>
              <a:t>Jonas </a:t>
            </a:r>
            <a:r>
              <a:rPr lang="en-US" dirty="0" err="1" smtClean="0"/>
              <a:t>Löwegren</a:t>
            </a:r>
            <a:endParaRPr lang="en-US" dirty="0" smtClean="0"/>
          </a:p>
          <a:p>
            <a:pPr lvl="2"/>
            <a:r>
              <a:rPr lang="en-US" dirty="0" smtClean="0"/>
              <a:t>Pliability</a:t>
            </a:r>
          </a:p>
          <a:p>
            <a:pPr lvl="2"/>
            <a:r>
              <a:rPr lang="en-US" dirty="0" smtClean="0"/>
              <a:t>Fluidity</a:t>
            </a:r>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20</a:t>
            </a:fld>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get started</a:t>
            </a:r>
            <a:br>
              <a:rPr lang="en-US" dirty="0" smtClean="0"/>
            </a:br>
            <a:r>
              <a:rPr lang="en-US" b="0" dirty="0" smtClean="0"/>
              <a:t>So </a:t>
            </a:r>
            <a:r>
              <a:rPr lang="en-US" b="0" dirty="0" smtClean="0"/>
              <a:t>what are </a:t>
            </a:r>
            <a:r>
              <a:rPr lang="en-US" b="0" dirty="0" smtClean="0"/>
              <a:t>my element foundations?</a:t>
            </a:r>
            <a:endParaRPr lang="en-US" b="0" dirty="0"/>
          </a:p>
        </p:txBody>
      </p:sp>
      <p:sp>
        <p:nvSpPr>
          <p:cNvPr id="3" name="Content Placeholder 2"/>
          <p:cNvSpPr>
            <a:spLocks noGrp="1"/>
          </p:cNvSpPr>
          <p:nvPr>
            <p:ph idx="1"/>
          </p:nvPr>
        </p:nvSpPr>
        <p:spPr/>
        <p:txBody>
          <a:bodyPr>
            <a:normAutofit fontScale="77500" lnSpcReduction="20000"/>
          </a:bodyPr>
          <a:lstStyle/>
          <a:p>
            <a:r>
              <a:rPr lang="en-US" dirty="0" smtClean="0"/>
              <a:t>Time</a:t>
            </a:r>
          </a:p>
          <a:p>
            <a:r>
              <a:rPr lang="en-US" dirty="0" smtClean="0"/>
              <a:t>Abstraction</a:t>
            </a:r>
          </a:p>
          <a:p>
            <a:r>
              <a:rPr lang="en-US" dirty="0" smtClean="0"/>
              <a:t>Metaphor</a:t>
            </a:r>
          </a:p>
          <a:p>
            <a:endParaRPr lang="en-US" sz="1400" dirty="0" smtClean="0"/>
          </a:p>
          <a:p>
            <a:r>
              <a:rPr lang="en-US" dirty="0" smtClean="0"/>
              <a:t>Negativity (for all of them)</a:t>
            </a:r>
          </a:p>
          <a:p>
            <a:endParaRPr lang="en-US" sz="1400" dirty="0" smtClean="0"/>
          </a:p>
          <a:p>
            <a:r>
              <a:rPr lang="en-US" dirty="0" smtClean="0"/>
              <a:t>Motion (recent addition)</a:t>
            </a:r>
          </a:p>
          <a:p>
            <a:endParaRPr lang="en-US" dirty="0" smtClean="0"/>
          </a:p>
          <a:p>
            <a:r>
              <a:rPr lang="en-US" dirty="0" smtClean="0"/>
              <a:t>Robert &amp; Marc’s keynotes </a:t>
            </a:r>
            <a:r>
              <a:rPr lang="en-US" dirty="0" smtClean="0"/>
              <a:t>begs me to look deeper at “behavior”. </a:t>
            </a:r>
          </a:p>
          <a:p>
            <a:pPr lvl="1"/>
            <a:r>
              <a:rPr lang="en-US" dirty="0" smtClean="0"/>
              <a:t>Can you craft emotional response? </a:t>
            </a:r>
          </a:p>
          <a:p>
            <a:pPr lvl="1"/>
            <a:r>
              <a:rPr lang="en-US" dirty="0" smtClean="0"/>
              <a:t>What does it mean to “tug at someone’s heart strings?”</a:t>
            </a:r>
          </a:p>
          <a:p>
            <a:endParaRPr lang="en-US" dirty="0" smtClean="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where are aesthetic values?</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22</a:t>
            </a:fld>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1905000" y="1703615"/>
            <a:ext cx="5715000" cy="462098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a:t>
            </a:r>
            <a:endParaRPr lang="en-US" dirty="0"/>
          </a:p>
        </p:txBody>
      </p:sp>
      <p:sp>
        <p:nvSpPr>
          <p:cNvPr id="7" name="Content Placeholder 6"/>
          <p:cNvSpPr>
            <a:spLocks noGrp="1"/>
          </p:cNvSpPr>
          <p:nvPr>
            <p:ph sz="half" idx="1"/>
          </p:nvPr>
        </p:nvSpPr>
        <p:spPr/>
        <p:txBody>
          <a:bodyPr>
            <a:normAutofit fontScale="92500" lnSpcReduction="10000"/>
          </a:bodyPr>
          <a:lstStyle/>
          <a:p>
            <a:r>
              <a:rPr lang="en-US" dirty="0" smtClean="0"/>
              <a:t>Duration</a:t>
            </a:r>
          </a:p>
          <a:p>
            <a:pPr lvl="1"/>
            <a:r>
              <a:rPr lang="en-US" dirty="0" smtClean="0"/>
              <a:t>Attention, or “posture”</a:t>
            </a:r>
          </a:p>
          <a:p>
            <a:r>
              <a:rPr lang="en-US" dirty="0" smtClean="0"/>
              <a:t>Frequency</a:t>
            </a:r>
          </a:p>
          <a:p>
            <a:pPr lvl="1"/>
            <a:r>
              <a:rPr lang="en-US" dirty="0" smtClean="0"/>
              <a:t>How many times in X period</a:t>
            </a:r>
          </a:p>
          <a:p>
            <a:r>
              <a:rPr lang="en-US" dirty="0" smtClean="0"/>
              <a:t>Rhythm</a:t>
            </a:r>
          </a:p>
          <a:p>
            <a:pPr lvl="1"/>
            <a:r>
              <a:rPr lang="en-US" dirty="0" smtClean="0"/>
              <a:t>Predictable or syncopated</a:t>
            </a:r>
          </a:p>
          <a:p>
            <a:r>
              <a:rPr lang="en-US" dirty="0" smtClean="0"/>
              <a:t>Delay</a:t>
            </a:r>
          </a:p>
          <a:p>
            <a:pPr lvl="1"/>
            <a:r>
              <a:rPr lang="en-US" dirty="0" smtClean="0"/>
              <a:t>In our response</a:t>
            </a:r>
          </a:p>
          <a:p>
            <a:pPr lvl="1"/>
            <a:r>
              <a:rPr lang="en-US" dirty="0" smtClean="0"/>
              <a:t>In the system’s response</a:t>
            </a:r>
          </a:p>
          <a:p>
            <a:pPr lvl="1"/>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dirty="0" smtClean="0"/>
              <a:t>Foundations of </a:t>
            </a:r>
            <a:r>
              <a:rPr lang="en-US" dirty="0" err="1" smtClean="0"/>
              <a:t>IxD</a:t>
            </a:r>
            <a:endParaRPr lang="en-US" dirty="0"/>
          </a:p>
        </p:txBody>
      </p:sp>
      <p:sp>
        <p:nvSpPr>
          <p:cNvPr id="6" name="Slide Number Placeholder 5"/>
          <p:cNvSpPr>
            <a:spLocks noGrp="1"/>
          </p:cNvSpPr>
          <p:nvPr>
            <p:ph type="sldNum" sz="quarter" idx="12"/>
          </p:nvPr>
        </p:nvSpPr>
        <p:spPr/>
        <p:txBody>
          <a:bodyPr/>
          <a:lstStyle/>
          <a:p>
            <a:fld id="{D5D0AE15-E268-48CA-AD67-C7FD1A0FA02E}" type="slidenum">
              <a:rPr lang="en-US" smtClean="0"/>
              <a:pPr/>
              <a:t>23</a:t>
            </a:fld>
            <a:endParaRPr lang="en-US"/>
          </a:p>
        </p:txBody>
      </p:sp>
      <p:pic>
        <p:nvPicPr>
          <p:cNvPr id="9218" name="Picture 2"/>
          <p:cNvPicPr>
            <a:picLocks noGrp="1" noChangeAspect="1" noChangeArrowheads="1"/>
          </p:cNvPicPr>
          <p:nvPr>
            <p:ph sz="half" idx="2"/>
          </p:nvPr>
        </p:nvPicPr>
        <p:blipFill>
          <a:blip r:embed="rId2"/>
          <a:srcRect/>
          <a:stretch>
            <a:fillRect/>
          </a:stretch>
        </p:blipFill>
        <p:spPr bwMode="auto">
          <a:xfrm>
            <a:off x="4648200" y="1524000"/>
            <a:ext cx="4038600" cy="3028950"/>
          </a:xfrm>
          <a:prstGeom prst="rect">
            <a:avLst/>
          </a:prstGeom>
          <a:noFill/>
          <a:ln w="9525">
            <a:noFill/>
            <a:miter lim="800000"/>
            <a:headEnd/>
            <a:tailEnd/>
          </a:ln>
          <a:effectLst/>
        </p:spPr>
      </p:pic>
      <p:sp>
        <p:nvSpPr>
          <p:cNvPr id="10" name="Footer Placeholder 4"/>
          <p:cNvSpPr txBox="1">
            <a:spLocks/>
          </p:cNvSpPr>
          <p:nvPr/>
        </p:nvSpPr>
        <p:spPr>
          <a:xfrm>
            <a:off x="4648200" y="4572000"/>
            <a:ext cx="4038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accent1"/>
                </a:solidFill>
                <a:effectLst/>
                <a:uLnTx/>
                <a:uFillTx/>
                <a:latin typeface="+mn-lt"/>
                <a:ea typeface="+mn-ea"/>
                <a:cs typeface="+mn-cs"/>
              </a:rPr>
              <a:t>Adam </a:t>
            </a:r>
            <a:r>
              <a:rPr kumimoji="0" lang="en-US" sz="1200" b="0" i="0" u="none" strike="noStrike" kern="1200" cap="none" spc="0" normalizeH="0" baseline="0" noProof="0" dirty="0" err="1" smtClean="0">
                <a:ln>
                  <a:noFill/>
                </a:ln>
                <a:solidFill>
                  <a:schemeClr val="accent1"/>
                </a:solidFill>
                <a:effectLst/>
                <a:uLnTx/>
                <a:uFillTx/>
                <a:latin typeface="+mn-lt"/>
                <a:ea typeface="+mn-ea"/>
                <a:cs typeface="+mn-cs"/>
              </a:rPr>
              <a:t>Brodowski</a:t>
            </a:r>
            <a:r>
              <a:rPr kumimoji="0" lang="en-US" sz="1200" b="0" i="0" u="none" strike="noStrike" kern="1200" cap="none" spc="0" normalizeH="0" baseline="0" noProof="0" dirty="0" smtClean="0">
                <a:ln>
                  <a:noFill/>
                </a:ln>
                <a:solidFill>
                  <a:schemeClr val="accent1"/>
                </a:solidFill>
                <a:effectLst/>
                <a:uLnTx/>
                <a:uFillTx/>
                <a:latin typeface="+mn-lt"/>
                <a:ea typeface="+mn-ea"/>
                <a:cs typeface="+mn-cs"/>
              </a:rPr>
              <a:t>, </a:t>
            </a:r>
            <a:r>
              <a:rPr kumimoji="0" lang="en-US" sz="1200" b="0" i="0" u="none" strike="noStrike" kern="1200" cap="none" spc="0" normalizeH="0" baseline="0" noProof="0" dirty="0" err="1" smtClean="0">
                <a:ln>
                  <a:noFill/>
                </a:ln>
                <a:solidFill>
                  <a:schemeClr val="accent1"/>
                </a:solidFill>
                <a:effectLst/>
                <a:uLnTx/>
                <a:uFillTx/>
                <a:latin typeface="+mn-lt"/>
                <a:ea typeface="+mn-ea"/>
                <a:cs typeface="+mn-cs"/>
              </a:rPr>
              <a:t>IxD</a:t>
            </a:r>
            <a:r>
              <a:rPr kumimoji="0" lang="en-US" sz="1200" b="0" i="0" u="none" strike="noStrike" kern="1200" cap="none" spc="0" normalizeH="0" baseline="0" noProof="0" dirty="0" smtClean="0">
                <a:ln>
                  <a:noFill/>
                </a:ln>
                <a:solidFill>
                  <a:schemeClr val="accent1"/>
                </a:solidFill>
                <a:effectLst/>
                <a:uLnTx/>
                <a:uFillTx/>
                <a:latin typeface="+mn-lt"/>
                <a:ea typeface="+mn-ea"/>
                <a:cs typeface="+mn-cs"/>
              </a:rPr>
              <a:t>/ID Student @ SCAD</a:t>
            </a:r>
            <a:endParaRPr kumimoji="0" lang="en-US" sz="1200" b="0" i="0" u="none" strike="noStrike" kern="1200" cap="none" spc="0" normalizeH="0" baseline="0" noProof="0" dirty="0">
              <a:ln>
                <a:noFill/>
              </a:ln>
              <a:solidFill>
                <a:schemeClr val="accent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sz="half" idx="1"/>
          </p:nvPr>
        </p:nvSpPr>
        <p:spPr/>
        <p:txBody>
          <a:bodyPr/>
          <a:lstStyle/>
          <a:p>
            <a:r>
              <a:rPr lang="en-US" dirty="0" smtClean="0"/>
              <a:t>Level of directness or interaction</a:t>
            </a:r>
          </a:p>
          <a:p>
            <a:pPr lvl="1"/>
            <a:r>
              <a:rPr lang="en-US" dirty="0" smtClean="0"/>
              <a:t>Command Line</a:t>
            </a:r>
          </a:p>
          <a:p>
            <a:pPr lvl="1"/>
            <a:r>
              <a:rPr lang="en-US" dirty="0" smtClean="0"/>
              <a:t>Voice Command</a:t>
            </a:r>
          </a:p>
          <a:p>
            <a:pPr lvl="1"/>
            <a:r>
              <a:rPr lang="en-US" dirty="0" smtClean="0"/>
              <a:t>Mouse – Point/Click</a:t>
            </a:r>
          </a:p>
          <a:p>
            <a:pPr lvl="1"/>
            <a:r>
              <a:rPr lang="en-US" dirty="0" smtClean="0"/>
              <a:t>Stylus – Tap/Click</a:t>
            </a:r>
          </a:p>
          <a:p>
            <a:pPr lvl="1"/>
            <a:r>
              <a:rPr lang="en-US" dirty="0" smtClean="0"/>
              <a:t>Finger – Tap Click</a:t>
            </a:r>
          </a:p>
          <a:p>
            <a:r>
              <a:rPr lang="en-US" dirty="0" smtClean="0"/>
              <a:t>Movement equals same direction response.</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dirty="0" smtClean="0"/>
              <a:t>Foundations of </a:t>
            </a:r>
            <a:r>
              <a:rPr lang="en-US" dirty="0" err="1" smtClean="0"/>
              <a:t>IxD</a:t>
            </a:r>
            <a:endParaRPr lang="en-US" dirty="0"/>
          </a:p>
        </p:txBody>
      </p:sp>
      <p:sp>
        <p:nvSpPr>
          <p:cNvPr id="7" name="Slide Number Placeholder 6"/>
          <p:cNvSpPr>
            <a:spLocks noGrp="1"/>
          </p:cNvSpPr>
          <p:nvPr>
            <p:ph type="sldNum" sz="quarter" idx="12"/>
          </p:nvPr>
        </p:nvSpPr>
        <p:spPr/>
        <p:txBody>
          <a:bodyPr/>
          <a:lstStyle/>
          <a:p>
            <a:fld id="{D5D0AE15-E268-48CA-AD67-C7FD1A0FA02E}" type="slidenum">
              <a:rPr lang="en-US" smtClean="0"/>
              <a:pPr/>
              <a:t>24</a:t>
            </a:fld>
            <a:endParaRPr lang="en-US"/>
          </a:p>
        </p:txBody>
      </p:sp>
      <p:pic>
        <p:nvPicPr>
          <p:cNvPr id="10243" name="Picture 3"/>
          <p:cNvPicPr>
            <a:picLocks noGrp="1" noChangeAspect="1" noChangeArrowheads="1"/>
          </p:cNvPicPr>
          <p:nvPr>
            <p:ph sz="half" idx="2"/>
          </p:nvPr>
        </p:nvPicPr>
        <p:blipFill>
          <a:blip r:embed="rId2"/>
          <a:srcRect/>
          <a:stretch>
            <a:fillRect/>
          </a:stretch>
        </p:blipFill>
        <p:spPr bwMode="auto">
          <a:xfrm>
            <a:off x="4648200" y="1864304"/>
            <a:ext cx="4038600" cy="399775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25</a:t>
            </a:fld>
            <a:endParaRPr lang="en-US"/>
          </a:p>
        </p:txBody>
      </p:sp>
      <p:pic>
        <p:nvPicPr>
          <p:cNvPr id="9" name="Picture 4" descr="iPod"/>
          <p:cNvPicPr>
            <a:picLocks noGrp="1" noChangeAspect="1" noChangeArrowheads="1"/>
          </p:cNvPicPr>
          <p:nvPr>
            <p:ph idx="1"/>
          </p:nvPr>
        </p:nvPicPr>
        <p:blipFill>
          <a:blip r:embed="rId2"/>
          <a:srcRect/>
          <a:stretch>
            <a:fillRect/>
          </a:stretch>
        </p:blipFill>
        <p:spPr bwMode="auto">
          <a:xfrm>
            <a:off x="2209800" y="1676400"/>
            <a:ext cx="3939382" cy="3939382"/>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Metaphors</a:t>
            </a:r>
            <a:endParaRPr lang="en-US" dirty="0"/>
          </a:p>
        </p:txBody>
      </p:sp>
      <p:sp>
        <p:nvSpPr>
          <p:cNvPr id="3" name="Content Placeholder 2"/>
          <p:cNvSpPr>
            <a:spLocks noGrp="1"/>
          </p:cNvSpPr>
          <p:nvPr>
            <p:ph idx="1"/>
          </p:nvPr>
        </p:nvSpPr>
        <p:spPr/>
        <p:txBody>
          <a:bodyPr>
            <a:normAutofit/>
          </a:bodyPr>
          <a:lstStyle/>
          <a:p>
            <a:pPr>
              <a:buNone/>
            </a:pPr>
            <a:r>
              <a:rPr lang="en-US" dirty="0" smtClean="0"/>
              <a:t>Everything in computers is a metaphor </a:t>
            </a:r>
          </a:p>
          <a:p>
            <a:pPr lvl="1"/>
            <a:r>
              <a:rPr lang="en-US" dirty="0" smtClean="0"/>
              <a:t>Dan </a:t>
            </a:r>
            <a:r>
              <a:rPr lang="en-US" dirty="0" err="1" smtClean="0"/>
              <a:t>Saffer</a:t>
            </a:r>
            <a:r>
              <a:rPr lang="en-US" dirty="0" smtClean="0"/>
              <a:t>, IA Summit 2005</a:t>
            </a:r>
          </a:p>
          <a:p>
            <a:endParaRPr lang="en-US" dirty="0" smtClean="0"/>
          </a:p>
          <a:p>
            <a:r>
              <a:rPr lang="en-US" dirty="0" smtClean="0"/>
              <a:t>Trash can/recycle bin</a:t>
            </a:r>
          </a:p>
          <a:p>
            <a:r>
              <a:rPr lang="en-US" dirty="0" smtClean="0"/>
              <a:t>Disk</a:t>
            </a:r>
          </a:p>
          <a:p>
            <a:r>
              <a:rPr lang="en-US" dirty="0" smtClean="0"/>
              <a:t>File/Folder</a:t>
            </a:r>
          </a:p>
          <a:p>
            <a:r>
              <a:rPr lang="en-US" dirty="0" smtClean="0"/>
              <a:t>Shopping cart</a:t>
            </a:r>
          </a:p>
          <a:p>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dirty="0" smtClean="0"/>
              <a:t>Foundations of </a:t>
            </a:r>
            <a:r>
              <a:rPr lang="en-US" dirty="0" err="1" smtClean="0"/>
              <a:t>IxD</a:t>
            </a:r>
            <a:endParaRPr lang="en-US" dirty="0"/>
          </a:p>
        </p:txBody>
      </p:sp>
      <p:sp>
        <p:nvSpPr>
          <p:cNvPr id="6" name="Slide Number Placeholder 5"/>
          <p:cNvSpPr>
            <a:spLocks noGrp="1"/>
          </p:cNvSpPr>
          <p:nvPr>
            <p:ph type="sldNum" sz="quarter" idx="12"/>
          </p:nvPr>
        </p:nvSpPr>
        <p:spPr/>
        <p:txBody>
          <a:bodyPr/>
          <a:lstStyle/>
          <a:p>
            <a:fld id="{D5D0AE15-E268-48CA-AD67-C7FD1A0FA02E}"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metaphor</a:t>
            </a:r>
            <a:endParaRPr lang="en-US" dirty="0"/>
          </a:p>
        </p:txBody>
      </p:sp>
      <p:sp>
        <p:nvSpPr>
          <p:cNvPr id="3" name="Content Placeholder 2"/>
          <p:cNvSpPr>
            <a:spLocks noGrp="1"/>
          </p:cNvSpPr>
          <p:nvPr>
            <p:ph idx="1"/>
          </p:nvPr>
        </p:nvSpPr>
        <p:spPr/>
        <p:txBody>
          <a:bodyPr/>
          <a:lstStyle/>
          <a:p>
            <a:r>
              <a:rPr lang="en-US" dirty="0" smtClean="0"/>
              <a:t>The virtual nature of digital interfaces</a:t>
            </a:r>
          </a:p>
          <a:p>
            <a:r>
              <a:rPr lang="en-US" dirty="0" smtClean="0"/>
              <a:t>We need to map what we see to our real world thinking</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absolute</a:t>
            </a:r>
            <a:endParaRPr lang="en-US" dirty="0"/>
          </a:p>
        </p:txBody>
      </p:sp>
      <p:sp>
        <p:nvSpPr>
          <p:cNvPr id="3" name="Content Placeholder 2"/>
          <p:cNvSpPr>
            <a:spLocks noGrp="1"/>
          </p:cNvSpPr>
          <p:nvPr>
            <p:ph idx="1"/>
          </p:nvPr>
        </p:nvSpPr>
        <p:spPr/>
        <p:txBody>
          <a:bodyPr/>
          <a:lstStyle/>
          <a:p>
            <a:pPr marL="0">
              <a:buNone/>
            </a:pPr>
            <a:r>
              <a:rPr lang="en-US" dirty="0" smtClean="0"/>
              <a:t>Since all metaphors fail if we dive into them. Computer use is a lesson in knowing when to stop.</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Movement has an aesthetic</a:t>
            </a:r>
            <a:endParaRPr lang="en-US" dirty="0"/>
          </a:p>
        </p:txBody>
      </p:sp>
      <p:pic>
        <p:nvPicPr>
          <p:cNvPr id="7" name="Picture 4"/>
          <p:cNvPicPr>
            <a:picLocks noGrp="1" noChangeAspect="1" noChangeArrowheads="1"/>
          </p:cNvPicPr>
          <p:nvPr>
            <p:ph sz="half" idx="1"/>
          </p:nvPr>
        </p:nvPicPr>
        <p:blipFill>
          <a:blip r:embed="rId3"/>
          <a:stretch>
            <a:fillRect/>
          </a:stretch>
        </p:blipFill>
        <p:spPr bwMode="auto">
          <a:xfrm>
            <a:off x="457200" y="1524000"/>
            <a:ext cx="4876800" cy="3657600"/>
          </a:xfrm>
          <a:prstGeom prst="rect">
            <a:avLst/>
          </a:prstGeom>
          <a:noFill/>
        </p:spPr>
      </p:pic>
      <p:sp>
        <p:nvSpPr>
          <p:cNvPr id="5" name="Content Placeholder 4"/>
          <p:cNvSpPr>
            <a:spLocks noGrp="1"/>
          </p:cNvSpPr>
          <p:nvPr>
            <p:ph sz="half" idx="2"/>
          </p:nvPr>
        </p:nvSpPr>
        <p:spPr>
          <a:xfrm>
            <a:off x="5638800" y="1600200"/>
            <a:ext cx="3048000" cy="4525963"/>
          </a:xfrm>
        </p:spPr>
        <p:txBody>
          <a:bodyPr/>
          <a:lstStyle/>
          <a:p>
            <a:r>
              <a:rPr lang="en-US" dirty="0" smtClean="0"/>
              <a:t>Pleasing movements</a:t>
            </a:r>
          </a:p>
          <a:p>
            <a:r>
              <a:rPr lang="en-US" dirty="0" smtClean="0"/>
              <a:t>Craft of motion</a:t>
            </a:r>
          </a:p>
          <a:p>
            <a:r>
              <a:rPr lang="en-US" dirty="0" smtClean="0"/>
              <a:t>Intuitive gestures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Dave </a:t>
            </a:r>
            <a:r>
              <a:rPr lang="en-US" dirty="0" err="1" smtClean="0"/>
              <a:t>malouf</a:t>
            </a:r>
            <a:endParaRPr lang="en-US" dirty="0"/>
          </a:p>
        </p:txBody>
      </p:sp>
      <p:sp>
        <p:nvSpPr>
          <p:cNvPr id="3" name="Text Placeholder 2"/>
          <p:cNvSpPr>
            <a:spLocks noGrp="1"/>
          </p:cNvSpPr>
          <p:nvPr>
            <p:ph type="body" idx="1"/>
          </p:nvPr>
        </p:nvSpPr>
        <p:spPr/>
        <p:txBody>
          <a:bodyPr/>
          <a:lstStyle/>
          <a:p>
            <a:r>
              <a:rPr lang="en-US" dirty="0" smtClean="0"/>
              <a:t>An Interaction Designer’s Tale</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5" name="Slide Number Placeholder 4"/>
          <p:cNvSpPr>
            <a:spLocks noGrp="1"/>
          </p:cNvSpPr>
          <p:nvPr>
            <p:ph type="sldNum" sz="quarter" idx="11"/>
          </p:nvPr>
        </p:nvSpPr>
        <p:spPr/>
        <p:txBody>
          <a:bodyPr/>
          <a:lstStyle/>
          <a:p>
            <a:fld id="{D5D0AE15-E268-48CA-AD67-C7FD1A0FA02E}" type="slidenum">
              <a:rPr lang="en-US" smtClean="0"/>
              <a:pPr/>
              <a:t>3</a:t>
            </a:fld>
            <a:endParaRPr lang="en-US"/>
          </a:p>
        </p:txBody>
      </p:sp>
      <p:sp>
        <p:nvSpPr>
          <p:cNvPr id="6" name="Footer Placeholder 5"/>
          <p:cNvSpPr>
            <a:spLocks noGrp="1"/>
          </p:cNvSpPr>
          <p:nvPr>
            <p:ph type="ftr" sz="quarter" idx="12"/>
          </p:nvPr>
        </p:nvSpPr>
        <p:spPr/>
        <p:txBody>
          <a:bodyPr/>
          <a:lstStyle/>
          <a:p>
            <a:r>
              <a:rPr lang="en-US" smtClean="0"/>
              <a:t>Foundations of IxD</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Behavior?</a:t>
            </a:r>
            <a:endParaRPr lang="en-US" dirty="0"/>
          </a:p>
        </p:txBody>
      </p:sp>
      <p:sp>
        <p:nvSpPr>
          <p:cNvPr id="9" name="Content Placeholder 8"/>
          <p:cNvSpPr>
            <a:spLocks noGrp="1"/>
          </p:cNvSpPr>
          <p:nvPr>
            <p:ph idx="1"/>
          </p:nvPr>
        </p:nvSpPr>
        <p:spPr/>
        <p:txBody>
          <a:bodyPr>
            <a:normAutofit/>
          </a:bodyPr>
          <a:lstStyle/>
          <a:p>
            <a:r>
              <a:rPr lang="en-US" dirty="0" smtClean="0"/>
              <a:t>Can behavior be “material”?</a:t>
            </a:r>
          </a:p>
          <a:p>
            <a:r>
              <a:rPr lang="en-US" dirty="0" smtClean="0"/>
              <a:t>Is it something we manipulate?</a:t>
            </a:r>
          </a:p>
          <a:p>
            <a:r>
              <a:rPr lang="en-US" dirty="0" smtClean="0"/>
              <a:t>OR is it something, like experience: </a:t>
            </a:r>
            <a:br>
              <a:rPr lang="en-US" dirty="0" smtClean="0"/>
            </a:br>
            <a:r>
              <a:rPr lang="en-US" i="1" dirty="0" smtClean="0"/>
              <a:t>We craft the system that encourages, provokes and discourages.</a:t>
            </a:r>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t>
            </a:r>
            <a:endParaRPr lang="en-US" dirty="0"/>
          </a:p>
        </p:txBody>
      </p:sp>
      <p:sp>
        <p:nvSpPr>
          <p:cNvPr id="3" name="Content Placeholder 2"/>
          <p:cNvSpPr>
            <a:spLocks noGrp="1"/>
          </p:cNvSpPr>
          <p:nvPr>
            <p:ph idx="1"/>
          </p:nvPr>
        </p:nvSpPr>
        <p:spPr/>
        <p:txBody>
          <a:bodyPr/>
          <a:lstStyle/>
          <a:p>
            <a:r>
              <a:rPr lang="en-US" dirty="0" smtClean="0"/>
              <a:t>Behavior </a:t>
            </a:r>
            <a:r>
              <a:rPr lang="en-US" dirty="0" smtClean="0"/>
              <a:t>is not a material, but the response to material</a:t>
            </a:r>
            <a:r>
              <a:rPr lang="en-US" dirty="0" smtClean="0"/>
              <a:t>.</a:t>
            </a:r>
          </a:p>
          <a:p>
            <a:pPr lvl="1"/>
            <a:r>
              <a:rPr lang="en-US" dirty="0" smtClean="0"/>
              <a:t>Akin to understanding</a:t>
            </a:r>
            <a:endParaRPr lang="en-US" dirty="0" smtClean="0"/>
          </a:p>
          <a:p>
            <a:r>
              <a:rPr lang="en-US" dirty="0" smtClean="0"/>
              <a:t>Behavior can’t be forced, </a:t>
            </a:r>
            <a:r>
              <a:rPr lang="en-US" dirty="0" smtClean="0"/>
              <a:t>but the conditions can be made so extreme as to insist. (Herd, Brainwash, Shock therapy)</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does this mean to me?</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6" name="Slide Number Placeholder 5"/>
          <p:cNvSpPr>
            <a:spLocks noGrp="1"/>
          </p:cNvSpPr>
          <p:nvPr>
            <p:ph type="sldNum" sz="quarter" idx="11"/>
          </p:nvPr>
        </p:nvSpPr>
        <p:spPr/>
        <p:txBody>
          <a:bodyPr/>
          <a:lstStyle/>
          <a:p>
            <a:fld id="{D5D0AE15-E268-48CA-AD67-C7FD1A0FA02E}" type="slidenum">
              <a:rPr lang="en-US" smtClean="0"/>
              <a:pPr/>
              <a:t>32</a:t>
            </a:fld>
            <a:endParaRPr lang="en-US"/>
          </a:p>
        </p:txBody>
      </p:sp>
      <p:sp>
        <p:nvSpPr>
          <p:cNvPr id="5" name="Footer Placeholder 4"/>
          <p:cNvSpPr>
            <a:spLocks noGrp="1"/>
          </p:cNvSpPr>
          <p:nvPr>
            <p:ph type="ftr" sz="quarter" idx="12"/>
          </p:nvPr>
        </p:nvSpPr>
        <p:spPr/>
        <p:txBody>
          <a:bodyPr/>
          <a:lstStyle/>
          <a:p>
            <a:r>
              <a:rPr lang="en-US" smtClean="0"/>
              <a:t>Foundations of IxD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to practice</a:t>
            </a:r>
            <a:endParaRPr lang="en-US" dirty="0"/>
          </a:p>
        </p:txBody>
      </p:sp>
      <p:sp>
        <p:nvSpPr>
          <p:cNvPr id="3" name="Content Placeholder 2"/>
          <p:cNvSpPr>
            <a:spLocks noGrp="1"/>
          </p:cNvSpPr>
          <p:nvPr>
            <p:ph idx="1"/>
          </p:nvPr>
        </p:nvSpPr>
        <p:spPr/>
        <p:txBody>
          <a:bodyPr/>
          <a:lstStyle/>
          <a:p>
            <a:pPr marL="347472"/>
            <a:r>
              <a:rPr lang="en-US" dirty="0" smtClean="0"/>
              <a:t>Having a language to share</a:t>
            </a:r>
          </a:p>
          <a:p>
            <a:pPr marL="347472"/>
            <a:r>
              <a:rPr lang="en-US" dirty="0" smtClean="0"/>
              <a:t>Learning a basis for critique beyond usability evaluation</a:t>
            </a:r>
          </a:p>
          <a:p>
            <a:pPr marL="347472"/>
            <a:r>
              <a:rPr lang="en-US" dirty="0" smtClean="0"/>
              <a:t>Evaluate aesthetic value systems</a:t>
            </a:r>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are not enough</a:t>
            </a:r>
            <a:endParaRPr lang="en-US" dirty="0"/>
          </a:p>
        </p:txBody>
      </p:sp>
      <p:sp>
        <p:nvSpPr>
          <p:cNvPr id="3" name="Content Placeholder 2"/>
          <p:cNvSpPr>
            <a:spLocks noGrp="1"/>
          </p:cNvSpPr>
          <p:nvPr>
            <p:ph idx="1"/>
          </p:nvPr>
        </p:nvSpPr>
        <p:spPr/>
        <p:txBody>
          <a:bodyPr/>
          <a:lstStyle/>
          <a:p>
            <a:pPr>
              <a:buNone/>
            </a:pPr>
            <a:r>
              <a:rPr lang="en-US" dirty="0" smtClean="0"/>
              <a:t>“Every tool is a weapon if you hold it right”</a:t>
            </a:r>
          </a:p>
          <a:p>
            <a:pPr lvl="1"/>
            <a:r>
              <a:rPr lang="en-US" dirty="0" err="1" smtClean="0"/>
              <a:t>Ani</a:t>
            </a:r>
            <a:r>
              <a:rPr lang="en-US" dirty="0" smtClean="0"/>
              <a:t> </a:t>
            </a:r>
            <a:r>
              <a:rPr lang="en-US" dirty="0" err="1" smtClean="0"/>
              <a:t>Difranco</a:t>
            </a:r>
            <a:endParaRPr lang="en-US" dirty="0" smtClean="0"/>
          </a:p>
          <a:p>
            <a:pPr lvl="1"/>
            <a:endParaRPr lang="en-US" dirty="0" smtClean="0"/>
          </a:p>
          <a:p>
            <a:r>
              <a:rPr lang="en-US" dirty="0" smtClean="0"/>
              <a:t>It isn’t the power of our tools that matter, but it is knowing what to do with them.</a:t>
            </a:r>
          </a:p>
          <a:p>
            <a:endParaRPr lang="en-US" dirty="0" smtClean="0"/>
          </a:p>
          <a:p>
            <a:r>
              <a:rPr lang="en-US" dirty="0" smtClean="0"/>
              <a:t>We need more than HCI to guide us.</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Criticism</a:t>
            </a:r>
            <a:br>
              <a:rPr lang="en-US" dirty="0" smtClean="0"/>
            </a:br>
            <a:r>
              <a:rPr lang="en-US" b="0" dirty="0" smtClean="0"/>
              <a:t>Who here took art history?</a:t>
            </a:r>
            <a:endParaRPr lang="en-US" dirty="0"/>
          </a:p>
        </p:txBody>
      </p:sp>
      <p:sp>
        <p:nvSpPr>
          <p:cNvPr id="3" name="Content Placeholder 2"/>
          <p:cNvSpPr>
            <a:spLocks noGrp="1"/>
          </p:cNvSpPr>
          <p:nvPr>
            <p:ph idx="1"/>
          </p:nvPr>
        </p:nvSpPr>
        <p:spPr/>
        <p:txBody>
          <a:bodyPr/>
          <a:lstStyle/>
          <a:p>
            <a:r>
              <a:rPr lang="en-US" dirty="0" smtClean="0"/>
              <a:t>Not rules</a:t>
            </a:r>
          </a:p>
          <a:p>
            <a:pPr lvl="1"/>
            <a:r>
              <a:rPr lang="en-US" dirty="0" smtClean="0"/>
              <a:t>Language</a:t>
            </a:r>
          </a:p>
          <a:p>
            <a:r>
              <a:rPr lang="en-US" dirty="0" smtClean="0"/>
              <a:t>Not patterns</a:t>
            </a:r>
          </a:p>
          <a:p>
            <a:pPr lvl="1"/>
            <a:r>
              <a:rPr lang="en-US" dirty="0" smtClean="0"/>
              <a:t>Trends</a:t>
            </a:r>
            <a:endParaRPr lang="en-US" dirty="0"/>
          </a:p>
          <a:p>
            <a:pPr lvl="1"/>
            <a:r>
              <a:rPr lang="en-US" dirty="0" smtClean="0"/>
              <a:t>emotions</a:t>
            </a:r>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what creates value in a </a:t>
            </a:r>
            <a:r>
              <a:rPr lang="en-US" dirty="0" err="1" smtClean="0"/>
              <a:t>Picaso</a:t>
            </a:r>
            <a:endParaRPr lang="en-US" dirty="0"/>
          </a:p>
        </p:txBody>
      </p:sp>
      <p:pic>
        <p:nvPicPr>
          <p:cNvPr id="12290" name="Picture 2"/>
          <p:cNvPicPr>
            <a:picLocks noGrp="1" noChangeAspect="1" noChangeArrowheads="1"/>
          </p:cNvPicPr>
          <p:nvPr>
            <p:ph type="pic" idx="1"/>
          </p:nvPr>
        </p:nvPicPr>
        <p:blipFill>
          <a:blip r:embed="rId2"/>
          <a:srcRect/>
          <a:stretch>
            <a:fillRect/>
          </a:stretch>
        </p:blipFill>
        <p:spPr bwMode="auto">
          <a:prstGeom prst="rect">
            <a:avLst/>
          </a:prstGeom>
          <a:noFill/>
          <a:ln w="9525">
            <a:noFill/>
            <a:miter lim="800000"/>
            <a:headEnd/>
            <a:tailEnd/>
          </a:ln>
          <a:effectLst/>
        </p:spPr>
      </p:pic>
      <p:sp>
        <p:nvSpPr>
          <p:cNvPr id="3" name="Content Placeholder 2"/>
          <p:cNvSpPr>
            <a:spLocks noGrp="1"/>
          </p:cNvSpPr>
          <p:nvPr>
            <p:ph type="body" sz="half" idx="2"/>
          </p:nvPr>
        </p:nvSpPr>
        <p:spPr/>
        <p:txBody>
          <a:bodyPr/>
          <a:lstStyle/>
          <a:p>
            <a:r>
              <a:rPr lang="en-US" dirty="0" smtClean="0"/>
              <a:t>Beauty is not the same as “liking”, but is an unavoidable emotional response. Ugly is not the opposite for Beauty. </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It’s how we make judgments of quality</a:t>
            </a:r>
            <a:br>
              <a:rPr lang="en-US" dirty="0" smtClean="0"/>
            </a:br>
            <a:r>
              <a:rPr lang="en-US" b="0" dirty="0" smtClean="0"/>
              <a:t>Pick the timeless icon!</a:t>
            </a:r>
            <a:endParaRPr lang="en-US" dirty="0"/>
          </a:p>
        </p:txBody>
      </p:sp>
      <p:sp>
        <p:nvSpPr>
          <p:cNvPr id="9" name="Text Placeholder 8"/>
          <p:cNvSpPr>
            <a:spLocks noGrp="1"/>
          </p:cNvSpPr>
          <p:nvPr>
            <p:ph type="body" idx="1"/>
          </p:nvPr>
        </p:nvSpPr>
        <p:spPr/>
        <p:txBody>
          <a:bodyPr/>
          <a:lstStyle/>
          <a:p>
            <a:r>
              <a:rPr lang="en-US" dirty="0" smtClean="0"/>
              <a:t>Kitchen Aide</a:t>
            </a:r>
            <a:endParaRPr lang="en-US" dirty="0"/>
          </a:p>
        </p:txBody>
      </p:sp>
      <p:sp>
        <p:nvSpPr>
          <p:cNvPr id="11" name="Text Placeholder 10"/>
          <p:cNvSpPr>
            <a:spLocks noGrp="1"/>
          </p:cNvSpPr>
          <p:nvPr>
            <p:ph type="body" sz="quarter" idx="3"/>
          </p:nvPr>
        </p:nvSpPr>
        <p:spPr/>
        <p:txBody>
          <a:bodyPr/>
          <a:lstStyle/>
          <a:p>
            <a:r>
              <a:rPr lang="en-US" dirty="0" err="1" smtClean="0"/>
              <a:t>Cuisinart</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dirty="0" smtClean="0"/>
              <a:t>Foundations of </a:t>
            </a:r>
            <a:r>
              <a:rPr lang="en-US" dirty="0" err="1" smtClean="0"/>
              <a:t>IxD</a:t>
            </a:r>
            <a:endParaRPr lang="en-US" dirty="0"/>
          </a:p>
        </p:txBody>
      </p:sp>
      <p:sp>
        <p:nvSpPr>
          <p:cNvPr id="7" name="Slide Number Placeholder 6"/>
          <p:cNvSpPr>
            <a:spLocks noGrp="1"/>
          </p:cNvSpPr>
          <p:nvPr>
            <p:ph type="sldNum" sz="quarter" idx="12"/>
          </p:nvPr>
        </p:nvSpPr>
        <p:spPr/>
        <p:txBody>
          <a:bodyPr/>
          <a:lstStyle/>
          <a:p>
            <a:fld id="{D5D0AE15-E268-48CA-AD67-C7FD1A0FA02E}" type="slidenum">
              <a:rPr lang="en-US" smtClean="0"/>
              <a:pPr/>
              <a:t>37</a:t>
            </a:fld>
            <a:endParaRPr lang="en-US"/>
          </a:p>
        </p:txBody>
      </p:sp>
      <p:pic>
        <p:nvPicPr>
          <p:cNvPr id="13314" name="Picture 2"/>
          <p:cNvPicPr>
            <a:picLocks noGrp="1" noChangeAspect="1" noChangeArrowheads="1"/>
          </p:cNvPicPr>
          <p:nvPr>
            <p:ph sz="half" idx="2"/>
          </p:nvPr>
        </p:nvPicPr>
        <p:blipFill>
          <a:blip r:embed="rId2"/>
          <a:srcRect/>
          <a:stretch>
            <a:fillRect/>
          </a:stretch>
        </p:blipFill>
        <p:spPr bwMode="auto">
          <a:xfrm>
            <a:off x="457200" y="2328761"/>
            <a:ext cx="4040188" cy="3643515"/>
          </a:xfrm>
          <a:prstGeom prst="rect">
            <a:avLst/>
          </a:prstGeom>
          <a:noFill/>
          <a:ln w="9525">
            <a:noFill/>
            <a:miter lim="800000"/>
            <a:headEnd/>
            <a:tailEnd/>
          </a:ln>
          <a:effectLst/>
        </p:spPr>
      </p:pic>
      <p:pic>
        <p:nvPicPr>
          <p:cNvPr id="13315" name="Picture 3"/>
          <p:cNvPicPr>
            <a:picLocks noGrp="1" noChangeAspect="1" noChangeArrowheads="1"/>
          </p:cNvPicPr>
          <p:nvPr>
            <p:ph sz="quarter" idx="4"/>
          </p:nvPr>
        </p:nvPicPr>
        <p:blipFill>
          <a:blip r:embed="rId3"/>
          <a:srcRect/>
          <a:stretch>
            <a:fillRect/>
          </a:stretch>
        </p:blipFill>
        <p:spPr bwMode="auto">
          <a:xfrm>
            <a:off x="4989744" y="2174875"/>
            <a:ext cx="3352337" cy="3951288"/>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A case against foundation</a:t>
            </a:r>
            <a:endParaRPr lang="en-US" dirty="0"/>
          </a:p>
        </p:txBody>
      </p:sp>
      <p:sp>
        <p:nvSpPr>
          <p:cNvPr id="11" name="Text Placeholder 10"/>
          <p:cNvSpPr>
            <a:spLocks noGrp="1"/>
          </p:cNvSpPr>
          <p:nvPr>
            <p:ph type="body" idx="1"/>
          </p:nvPr>
        </p:nvSpPr>
        <p:spPr/>
        <p:txBody>
          <a:bodyPr/>
          <a:lstStyle/>
          <a:p>
            <a:endParaRPr lang="en-US" dirty="0"/>
          </a:p>
        </p:txBody>
      </p:sp>
      <p:sp>
        <p:nvSpPr>
          <p:cNvPr id="7" name="Date Placeholder 6"/>
          <p:cNvSpPr>
            <a:spLocks noGrp="1"/>
          </p:cNvSpPr>
          <p:nvPr>
            <p:ph type="dt" sz="half" idx="10"/>
          </p:nvPr>
        </p:nvSpPr>
        <p:spPr/>
        <p:txBody>
          <a:bodyPr/>
          <a:lstStyle/>
          <a:p>
            <a:r>
              <a:rPr lang="en-US" smtClean="0"/>
              <a:t>Interaction 09 | Vancouver</a:t>
            </a:r>
            <a:endParaRPr lang="en-US"/>
          </a:p>
        </p:txBody>
      </p:sp>
      <p:sp>
        <p:nvSpPr>
          <p:cNvPr id="9" name="Slide Number Placeholder 8"/>
          <p:cNvSpPr>
            <a:spLocks noGrp="1"/>
          </p:cNvSpPr>
          <p:nvPr>
            <p:ph type="sldNum" sz="quarter" idx="11"/>
          </p:nvPr>
        </p:nvSpPr>
        <p:spPr/>
        <p:txBody>
          <a:bodyPr/>
          <a:lstStyle/>
          <a:p>
            <a:fld id="{D5D0AE15-E268-48CA-AD67-C7FD1A0FA02E}" type="slidenum">
              <a:rPr lang="en-US" smtClean="0"/>
              <a:pPr/>
              <a:t>38</a:t>
            </a:fld>
            <a:endParaRPr lang="en-US"/>
          </a:p>
        </p:txBody>
      </p:sp>
      <p:sp>
        <p:nvSpPr>
          <p:cNvPr id="8" name="Footer Placeholder 7"/>
          <p:cNvSpPr>
            <a:spLocks noGrp="1"/>
          </p:cNvSpPr>
          <p:nvPr>
            <p:ph type="ftr" sz="quarter" idx="12"/>
          </p:nvPr>
        </p:nvSpPr>
        <p:spPr/>
        <p:txBody>
          <a:bodyPr/>
          <a:lstStyle/>
          <a:p>
            <a:r>
              <a:rPr lang="en-US" smtClean="0"/>
              <a:t>Foundations of IxD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Gotta</a:t>
            </a:r>
            <a:r>
              <a:rPr lang="en-US" dirty="0" smtClean="0"/>
              <a:t> listen to the boss</a:t>
            </a:r>
            <a:endParaRPr lang="en-US" dirty="0"/>
          </a:p>
        </p:txBody>
      </p:sp>
      <p:sp>
        <p:nvSpPr>
          <p:cNvPr id="8" name="Content Placeholder 7"/>
          <p:cNvSpPr>
            <a:spLocks noGrp="1"/>
          </p:cNvSpPr>
          <p:nvPr>
            <p:ph idx="1"/>
          </p:nvPr>
        </p:nvSpPr>
        <p:spPr/>
        <p:txBody>
          <a:bodyPr/>
          <a:lstStyle/>
          <a:p>
            <a:r>
              <a:rPr lang="en-US" dirty="0" smtClean="0"/>
              <a:t>SCAD Industrial Design Chair</a:t>
            </a:r>
            <a:br>
              <a:rPr lang="en-US" dirty="0" smtClean="0"/>
            </a:br>
            <a:r>
              <a:rPr lang="en-US" dirty="0" smtClean="0"/>
              <a:t>Tom </a:t>
            </a:r>
            <a:r>
              <a:rPr lang="en-US" dirty="0" err="1" smtClean="0"/>
              <a:t>Gattis</a:t>
            </a:r>
            <a:endParaRPr lang="en-US" dirty="0" smtClean="0"/>
          </a:p>
          <a:p>
            <a:endParaRPr lang="en-US" dirty="0" smtClean="0"/>
          </a:p>
          <a:p>
            <a:r>
              <a:rPr lang="en-US" dirty="0" smtClean="0"/>
              <a:t>Concentrate more on </a:t>
            </a:r>
            <a:r>
              <a:rPr lang="en-US" b="1" dirty="0" smtClean="0"/>
              <a:t>thinking</a:t>
            </a:r>
            <a:r>
              <a:rPr lang="en-US" dirty="0" smtClean="0"/>
              <a:t> and processing skills</a:t>
            </a:r>
          </a:p>
          <a:p>
            <a:r>
              <a:rPr lang="en-US" dirty="0" smtClean="0"/>
              <a:t>Less about </a:t>
            </a:r>
            <a:r>
              <a:rPr lang="en-US" i="1" dirty="0" smtClean="0"/>
              <a:t>creating beautiful objects</a:t>
            </a:r>
          </a:p>
          <a:p>
            <a:r>
              <a:rPr lang="en-US" dirty="0" smtClean="0"/>
              <a:t>More about </a:t>
            </a:r>
            <a:r>
              <a:rPr lang="en-US" b="1" dirty="0" smtClean="0"/>
              <a:t>designing beautiful systems</a:t>
            </a:r>
            <a:endParaRPr lang="en-US" b="1" dirty="0"/>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6" name="Footer Placeholder 5"/>
          <p:cNvSpPr>
            <a:spLocks noGrp="1"/>
          </p:cNvSpPr>
          <p:nvPr>
            <p:ph type="ftr" sz="quarter" idx="11"/>
          </p:nvPr>
        </p:nvSpPr>
        <p:spPr/>
        <p:txBody>
          <a:bodyPr/>
          <a:lstStyle/>
          <a:p>
            <a:r>
              <a:rPr lang="en-US" smtClean="0"/>
              <a:t>Foundations of IxD</a:t>
            </a:r>
            <a:endParaRPr lang="en-US" dirty="0"/>
          </a:p>
        </p:txBody>
      </p:sp>
      <p:sp>
        <p:nvSpPr>
          <p:cNvPr id="5" name="Slide Number Placeholder 4"/>
          <p:cNvSpPr>
            <a:spLocks noGrp="1"/>
          </p:cNvSpPr>
          <p:nvPr>
            <p:ph type="sldNum" sz="quarter" idx="12"/>
          </p:nvPr>
        </p:nvSpPr>
        <p:spPr/>
        <p:txBody>
          <a:bodyPr/>
          <a:lstStyle/>
          <a:p>
            <a:fld id="{D5D0AE15-E268-48CA-AD67-C7FD1A0FA02E}" type="slidenum">
              <a:rPr lang="en-US" smtClean="0"/>
              <a:pPr/>
              <a:t>39</a:t>
            </a:fld>
            <a:endParaRPr lang="en-US"/>
          </a:p>
        </p:txBody>
      </p:sp>
      <p:pic>
        <p:nvPicPr>
          <p:cNvPr id="15362" name="Picture 2"/>
          <p:cNvPicPr>
            <a:picLocks noChangeAspect="1" noChangeArrowheads="1"/>
          </p:cNvPicPr>
          <p:nvPr/>
        </p:nvPicPr>
        <p:blipFill>
          <a:blip r:embed="rId2"/>
          <a:srcRect/>
          <a:stretch>
            <a:fillRect/>
          </a:stretch>
        </p:blipFill>
        <p:spPr bwMode="auto">
          <a:xfrm>
            <a:off x="6934200" y="1676400"/>
            <a:ext cx="1066800" cy="1066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srcRect l="8689" r="8689"/>
          <a:stretch>
            <a:fillRect/>
          </a:stretch>
        </p:blipFill>
        <p:spPr bwMode="auto">
          <a:xfrm>
            <a:off x="533400" y="3886200"/>
            <a:ext cx="3352800" cy="25146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4</a:t>
            </a:fld>
            <a:endParaRPr lang="en-US"/>
          </a:p>
        </p:txBody>
      </p:sp>
      <p:pic>
        <p:nvPicPr>
          <p:cNvPr id="6147" name="Picture 3"/>
          <p:cNvPicPr>
            <a:picLocks noChangeAspect="1" noChangeArrowheads="1"/>
          </p:cNvPicPr>
          <p:nvPr/>
        </p:nvPicPr>
        <p:blipFill>
          <a:blip r:embed="rId4"/>
          <a:srcRect/>
          <a:stretch>
            <a:fillRect/>
          </a:stretch>
        </p:blipFill>
        <p:spPr bwMode="auto">
          <a:xfrm>
            <a:off x="669492" y="304800"/>
            <a:ext cx="1752600" cy="2379095"/>
          </a:xfrm>
          <a:prstGeom prst="rect">
            <a:avLst/>
          </a:prstGeom>
          <a:noFill/>
          <a:ln w="9525">
            <a:noFill/>
            <a:miter lim="800000"/>
            <a:headEnd/>
            <a:tailEnd/>
          </a:ln>
          <a:effectLst/>
        </p:spPr>
      </p:pic>
      <p:pic>
        <p:nvPicPr>
          <p:cNvPr id="10" name="Picture 2"/>
          <p:cNvPicPr>
            <a:picLocks noGrp="1" noChangeAspect="1" noChangeArrowheads="1"/>
          </p:cNvPicPr>
          <p:nvPr>
            <p:ph type="pic" idx="1"/>
          </p:nvPr>
        </p:nvPicPr>
        <p:blipFill>
          <a:blip r:embed="rId5"/>
          <a:srcRect l="5278" r="5278"/>
          <a:stretch>
            <a:fillRect/>
          </a:stretch>
        </p:blipFill>
        <p:spPr bwMode="auto">
          <a:xfrm>
            <a:off x="2743200" y="304800"/>
            <a:ext cx="3276600" cy="2457450"/>
          </a:xfrm>
          <a:prstGeom prst="rect">
            <a:avLst/>
          </a:prstGeom>
          <a:noFill/>
          <a:ln w="9525">
            <a:noFill/>
            <a:miter lim="800000"/>
            <a:headEnd/>
            <a:tailEnd/>
          </a:ln>
          <a:effectLst/>
        </p:spPr>
      </p:pic>
      <p:grpSp>
        <p:nvGrpSpPr>
          <p:cNvPr id="11" name="Group 10"/>
          <p:cNvGrpSpPr/>
          <p:nvPr/>
        </p:nvGrpSpPr>
        <p:grpSpPr>
          <a:xfrm>
            <a:off x="6248878" y="381001"/>
            <a:ext cx="2209322" cy="2514599"/>
            <a:chOff x="1828800" y="152400"/>
            <a:chExt cx="4114800" cy="4683369"/>
          </a:xfrm>
        </p:grpSpPr>
        <p:pic>
          <p:nvPicPr>
            <p:cNvPr id="12" name="Picture 4"/>
            <p:cNvPicPr>
              <a:picLocks noChangeAspect="1" noChangeArrowheads="1"/>
            </p:cNvPicPr>
            <p:nvPr/>
          </p:nvPicPr>
          <p:blipFill>
            <a:blip r:embed="rId6" cstate="print"/>
            <a:srcRect/>
            <a:stretch>
              <a:fillRect/>
            </a:stretch>
          </p:blipFill>
          <p:spPr bwMode="auto">
            <a:xfrm>
              <a:off x="1828800" y="228600"/>
              <a:ext cx="3657600" cy="4607169"/>
            </a:xfrm>
            <a:prstGeom prst="rect">
              <a:avLst/>
            </a:prstGeom>
            <a:noFill/>
            <a:ln w="9525">
              <a:noFill/>
              <a:miter lim="800000"/>
              <a:headEnd/>
              <a:tailEnd/>
            </a:ln>
            <a:effectLst/>
          </p:spPr>
        </p:pic>
        <p:sp>
          <p:nvSpPr>
            <p:cNvPr id="13" name="Rectangle 12"/>
            <p:cNvSpPr/>
            <p:nvPr/>
          </p:nvSpPr>
          <p:spPr>
            <a:xfrm>
              <a:off x="5105400" y="152400"/>
              <a:ext cx="838200" cy="457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4"/>
          <p:cNvPicPr>
            <a:picLocks noChangeAspect="1" noChangeArrowheads="1"/>
          </p:cNvPicPr>
          <p:nvPr/>
        </p:nvPicPr>
        <p:blipFill>
          <a:blip r:embed="rId7"/>
          <a:srcRect/>
          <a:stretch>
            <a:fillRect/>
          </a:stretch>
        </p:blipFill>
        <p:spPr bwMode="auto">
          <a:xfrm>
            <a:off x="2667000" y="3066288"/>
            <a:ext cx="3276600" cy="1048512"/>
          </a:xfrm>
          <a:prstGeom prst="rect">
            <a:avLst/>
          </a:prstGeom>
          <a:noFill/>
          <a:ln w="9525">
            <a:noFill/>
            <a:miter lim="800000"/>
            <a:headEnd/>
            <a:tailEnd/>
          </a:ln>
          <a:effectLst/>
        </p:spPr>
      </p:pic>
      <p:pic>
        <p:nvPicPr>
          <p:cNvPr id="16" name="Picture 3"/>
          <p:cNvPicPr>
            <a:picLocks noChangeAspect="1" noChangeArrowheads="1"/>
          </p:cNvPicPr>
          <p:nvPr/>
        </p:nvPicPr>
        <p:blipFill>
          <a:blip r:embed="rId8"/>
          <a:srcRect/>
          <a:stretch>
            <a:fillRect/>
          </a:stretch>
        </p:blipFill>
        <p:spPr bwMode="auto">
          <a:xfrm>
            <a:off x="6324600" y="3327400"/>
            <a:ext cx="2133600" cy="284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end, balance will prevail</a:t>
            </a:r>
            <a:endParaRPr lang="en-US" dirty="0"/>
          </a:p>
        </p:txBody>
      </p:sp>
      <p:sp>
        <p:nvSpPr>
          <p:cNvPr id="10" name="Text Placeholder 9"/>
          <p:cNvSpPr>
            <a:spLocks noGrp="1"/>
          </p:cNvSpPr>
          <p:nvPr>
            <p:ph type="body" sz="half" idx="2"/>
          </p:nvPr>
        </p:nvSpPr>
        <p:spPr/>
        <p:txBody>
          <a:bodyPr/>
          <a:lstStyle/>
          <a:p>
            <a:r>
              <a:rPr lang="en-US" dirty="0" smtClean="0"/>
              <a:t>For </a:t>
            </a:r>
            <a:r>
              <a:rPr lang="en-US" dirty="0" err="1" smtClean="0"/>
              <a:t>IxD</a:t>
            </a:r>
            <a:r>
              <a:rPr lang="en-US" dirty="0" smtClean="0"/>
              <a:t>, unlike ID there are not enough leaders currently with mastery of </a:t>
            </a:r>
            <a:r>
              <a:rPr lang="en-US" dirty="0" err="1" smtClean="0"/>
              <a:t>IxD</a:t>
            </a:r>
            <a:r>
              <a:rPr lang="en-US" dirty="0" smtClean="0"/>
              <a:t> primitives.</a:t>
            </a:r>
            <a:endParaRPr lang="en-US" dirty="0"/>
          </a:p>
        </p:txBody>
      </p:sp>
      <p:sp>
        <p:nvSpPr>
          <p:cNvPr id="5" name="Date Placeholder 4"/>
          <p:cNvSpPr>
            <a:spLocks noGrp="1"/>
          </p:cNvSpPr>
          <p:nvPr>
            <p:ph type="dt" sz="half" idx="10"/>
          </p:nvPr>
        </p:nvSpPr>
        <p:spPr/>
        <p:txBody>
          <a:bodyPr/>
          <a:lstStyle/>
          <a:p>
            <a:r>
              <a:rPr lang="en-US" smtClean="0"/>
              <a:t>Interaction 09 | Vancouver</a:t>
            </a:r>
            <a:endParaRPr lang="en-US"/>
          </a:p>
        </p:txBody>
      </p:sp>
      <p:sp>
        <p:nvSpPr>
          <p:cNvPr id="6" name="Footer Placeholder 5"/>
          <p:cNvSpPr>
            <a:spLocks noGrp="1"/>
          </p:cNvSpPr>
          <p:nvPr>
            <p:ph type="ftr" sz="quarter" idx="11"/>
          </p:nvPr>
        </p:nvSpPr>
        <p:spPr/>
        <p:txBody>
          <a:bodyPr/>
          <a:lstStyle/>
          <a:p>
            <a:r>
              <a:rPr lang="en-US" smtClean="0"/>
              <a:t>Foundations of IxD</a:t>
            </a:r>
            <a:endParaRPr lang="en-US"/>
          </a:p>
        </p:txBody>
      </p:sp>
      <p:sp>
        <p:nvSpPr>
          <p:cNvPr id="7" name="Slide Number Placeholder 6"/>
          <p:cNvSpPr>
            <a:spLocks noGrp="1"/>
          </p:cNvSpPr>
          <p:nvPr>
            <p:ph type="sldNum" sz="quarter" idx="12"/>
          </p:nvPr>
        </p:nvSpPr>
        <p:spPr/>
        <p:txBody>
          <a:bodyPr/>
          <a:lstStyle/>
          <a:p>
            <a:fld id="{D5D0AE15-E268-48CA-AD67-C7FD1A0FA02E}" type="slidenum">
              <a:rPr lang="en-US" smtClean="0"/>
              <a:pPr/>
              <a:t>40</a:t>
            </a:fld>
            <a:endParaRPr lang="en-US"/>
          </a:p>
        </p:txBody>
      </p:sp>
      <p:pic>
        <p:nvPicPr>
          <p:cNvPr id="1026" name="Picture 2"/>
          <p:cNvPicPr>
            <a:picLocks noGrp="1" noChangeAspect="1" noChangeArrowheads="1"/>
          </p:cNvPicPr>
          <p:nvPr>
            <p:ph type="pic" idx="1"/>
          </p:nvPr>
        </p:nvPicPr>
        <p:blipFill>
          <a:blip r:embed="rId3"/>
          <a:srcRect l="5112" r="5112"/>
          <a:stretch>
            <a:fillRect/>
          </a:stretch>
        </p:blipFill>
        <p:spPr bwMode="auto">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Questions? Comments?</a:t>
            </a:r>
            <a:endParaRPr lang="en-US" dirty="0"/>
          </a:p>
        </p:txBody>
      </p:sp>
      <p:sp>
        <p:nvSpPr>
          <p:cNvPr id="8" name="Subtitle 7"/>
          <p:cNvSpPr>
            <a:spLocks noGrp="1"/>
          </p:cNvSpPr>
          <p:nvPr>
            <p:ph type="subTitle" idx="1"/>
          </p:nvPr>
        </p:nvSpPr>
        <p:spPr>
          <a:xfrm>
            <a:off x="1371600" y="4495800"/>
            <a:ext cx="6400800" cy="1752600"/>
          </a:xfrm>
        </p:spPr>
        <p:txBody>
          <a:bodyPr>
            <a:normAutofit fontScale="85000" lnSpcReduction="20000"/>
          </a:bodyPr>
          <a:lstStyle/>
          <a:p>
            <a:r>
              <a:rPr lang="en-US" b="1" dirty="0" smtClean="0"/>
              <a:t>David Malouf</a:t>
            </a:r>
          </a:p>
          <a:p>
            <a:r>
              <a:rPr lang="en-US" dirty="0" smtClean="0">
                <a:hlinkClick r:id="rId3"/>
              </a:rPr>
              <a:t>http://davemalouf.com/</a:t>
            </a:r>
            <a:endParaRPr lang="en-US" dirty="0" smtClean="0"/>
          </a:p>
          <a:p>
            <a:r>
              <a:rPr lang="en-US" dirty="0" smtClean="0">
                <a:hlinkClick r:id="rId4"/>
              </a:rPr>
              <a:t>http://twitter.com/daveixd/</a:t>
            </a:r>
            <a:r>
              <a:rPr lang="en-US" dirty="0" smtClean="0"/>
              <a:t> </a:t>
            </a:r>
          </a:p>
          <a:p>
            <a:r>
              <a:rPr lang="en-US" dirty="0" smtClean="0">
                <a:hlinkClick r:id="rId5"/>
              </a:rPr>
              <a:t>http://iact.in/</a:t>
            </a:r>
            <a:r>
              <a:rPr lang="en-US" dirty="0" smtClean="0"/>
              <a:t> </a:t>
            </a:r>
            <a:r>
              <a:rPr lang="en-US" sz="2000" dirty="0" smtClean="0"/>
              <a:t>(SCAD </a:t>
            </a:r>
            <a:r>
              <a:rPr lang="en-US" sz="2000" dirty="0" err="1" smtClean="0"/>
              <a:t>IxD</a:t>
            </a:r>
            <a:r>
              <a:rPr lang="en-US" sz="2000" dirty="0" smtClean="0"/>
              <a:t> Students)</a:t>
            </a:r>
            <a:endParaRPr lang="en-US" sz="2000" dirty="0"/>
          </a:p>
        </p:txBody>
      </p:sp>
      <p:sp>
        <p:nvSpPr>
          <p:cNvPr id="4" name="Date Placeholder 3"/>
          <p:cNvSpPr>
            <a:spLocks noGrp="1"/>
          </p:cNvSpPr>
          <p:nvPr>
            <p:ph type="dt" sz="half" idx="4294967295"/>
          </p:nvPr>
        </p:nvSpPr>
        <p:spPr>
          <a:xfrm>
            <a:off x="457200" y="6356350"/>
            <a:ext cx="2133600" cy="365125"/>
          </a:xfrm>
        </p:spPr>
        <p:txBody>
          <a:bodyPr/>
          <a:lstStyle/>
          <a:p>
            <a:r>
              <a:rPr lang="en-US" dirty="0" smtClean="0"/>
              <a:t>Interaction 09 | Vancouver</a:t>
            </a:r>
            <a:endParaRPr lang="en-US" dirty="0"/>
          </a:p>
        </p:txBody>
      </p:sp>
      <p:sp>
        <p:nvSpPr>
          <p:cNvPr id="5" name="Footer Placeholder 4"/>
          <p:cNvSpPr>
            <a:spLocks noGrp="1"/>
          </p:cNvSpPr>
          <p:nvPr>
            <p:ph type="ftr" sz="quarter" idx="4294967295"/>
          </p:nvPr>
        </p:nvSpPr>
        <p:spPr>
          <a:xfrm>
            <a:off x="3124200" y="6356350"/>
            <a:ext cx="2895600" cy="365125"/>
          </a:xfrm>
        </p:spPr>
        <p:txBody>
          <a:bodyPr/>
          <a:lstStyle/>
          <a:p>
            <a:r>
              <a:rPr lang="en-US" dirty="0" smtClean="0"/>
              <a:t>Foundations of </a:t>
            </a:r>
            <a:r>
              <a:rPr lang="en-US" dirty="0" err="1" smtClean="0"/>
              <a:t>IxD</a:t>
            </a:r>
            <a:endParaRPr lang="en-US" dirty="0"/>
          </a:p>
        </p:txBody>
      </p:sp>
      <p:sp>
        <p:nvSpPr>
          <p:cNvPr id="6" name="Slide Number Placeholder 5"/>
          <p:cNvSpPr>
            <a:spLocks noGrp="1"/>
          </p:cNvSpPr>
          <p:nvPr>
            <p:ph type="sldNum" sz="quarter" idx="4294967295"/>
          </p:nvPr>
        </p:nvSpPr>
        <p:spPr>
          <a:xfrm>
            <a:off x="6553200" y="6356350"/>
            <a:ext cx="2133600" cy="365125"/>
          </a:xfrm>
        </p:spPr>
        <p:txBody>
          <a:bodyPr/>
          <a:lstStyle/>
          <a:p>
            <a:fld id="{D5D0AE15-E268-48CA-AD67-C7FD1A0FA02E}" type="slidenum">
              <a:rPr lang="en-US" smtClean="0"/>
              <a:pPr/>
              <a:t>41</a:t>
            </a:fld>
            <a:endParaRPr lang="en-US" dirty="0"/>
          </a:p>
        </p:txBody>
      </p:sp>
      <p:pic>
        <p:nvPicPr>
          <p:cNvPr id="16386" name="Picture 2"/>
          <p:cNvPicPr>
            <a:picLocks noChangeAspect="1" noChangeArrowheads="1"/>
          </p:cNvPicPr>
          <p:nvPr/>
        </p:nvPicPr>
        <p:blipFill>
          <a:blip r:embed="rId6"/>
          <a:srcRect/>
          <a:stretch>
            <a:fillRect/>
          </a:stretch>
        </p:blipFill>
        <p:spPr bwMode="auto">
          <a:xfrm>
            <a:off x="1447800" y="1295400"/>
            <a:ext cx="4038600" cy="3028951"/>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5" name="Slide Number Placeholder 4"/>
          <p:cNvSpPr>
            <a:spLocks noGrp="1"/>
          </p:cNvSpPr>
          <p:nvPr>
            <p:ph type="sldNum" sz="quarter" idx="11"/>
          </p:nvPr>
        </p:nvSpPr>
        <p:spPr/>
        <p:txBody>
          <a:bodyPr/>
          <a:lstStyle/>
          <a:p>
            <a:fld id="{D5D0AE15-E268-48CA-AD67-C7FD1A0FA02E}" type="slidenum">
              <a:rPr lang="en-US" smtClean="0"/>
              <a:pPr/>
              <a:t>5</a:t>
            </a:fld>
            <a:endParaRPr lang="en-US"/>
          </a:p>
        </p:txBody>
      </p:sp>
      <p:sp>
        <p:nvSpPr>
          <p:cNvPr id="6" name="Footer Placeholder 5"/>
          <p:cNvSpPr>
            <a:spLocks noGrp="1"/>
          </p:cNvSpPr>
          <p:nvPr>
            <p:ph type="ftr" sz="quarter" idx="12"/>
          </p:nvPr>
        </p:nvSpPr>
        <p:spPr/>
        <p:txBody>
          <a:bodyPr/>
          <a:lstStyle/>
          <a:p>
            <a:r>
              <a:rPr lang="en-US" smtClean="0"/>
              <a:t>Foundations of IxD</a:t>
            </a:r>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Design educated?</a:t>
            </a:r>
          </a:p>
          <a:p>
            <a:pPr lvl="1"/>
            <a:r>
              <a:rPr lang="en-US" dirty="0" smtClean="0"/>
              <a:t>Have a BFA or similar in …</a:t>
            </a:r>
          </a:p>
          <a:p>
            <a:pPr lvl="2"/>
            <a:r>
              <a:rPr lang="en-US" dirty="0" smtClean="0"/>
              <a:t>Graphics</a:t>
            </a:r>
          </a:p>
          <a:p>
            <a:pPr lvl="2"/>
            <a:r>
              <a:rPr lang="en-US" dirty="0" smtClean="0"/>
              <a:t>Communication</a:t>
            </a:r>
          </a:p>
          <a:p>
            <a:pPr lvl="2"/>
            <a:r>
              <a:rPr lang="en-US" dirty="0" smtClean="0"/>
              <a:t>Industrial Design</a:t>
            </a:r>
          </a:p>
          <a:p>
            <a:pPr lvl="2"/>
            <a:r>
              <a:rPr lang="en-US" dirty="0" smtClean="0"/>
              <a:t>Architecture</a:t>
            </a:r>
          </a:p>
          <a:p>
            <a:pPr lvl="1"/>
            <a:r>
              <a:rPr lang="en-US" dirty="0" smtClean="0"/>
              <a:t>Worked in a design studio</a:t>
            </a:r>
          </a:p>
          <a:p>
            <a:r>
              <a:rPr lang="en-US" dirty="0" smtClean="0"/>
              <a:t>HCI Educated?</a:t>
            </a:r>
          </a:p>
          <a:p>
            <a:r>
              <a:rPr lang="en-US" dirty="0" smtClean="0"/>
              <a:t>Info Sys/Info Arch Educated?</a:t>
            </a:r>
          </a:p>
          <a:p>
            <a:r>
              <a:rPr lang="en-US" dirty="0" smtClean="0"/>
              <a:t>Social Science Educated?</a:t>
            </a:r>
          </a:p>
          <a:p>
            <a:r>
              <a:rPr lang="en-US" dirty="0" smtClean="0"/>
              <a:t>Other/Self?</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6</a:t>
            </a:fld>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a:t>
            </a:r>
            <a:endParaRPr lang="en-US" dirty="0"/>
          </a:p>
        </p:txBody>
      </p:sp>
      <p:sp>
        <p:nvSpPr>
          <p:cNvPr id="3" name="Text Placeholder 2"/>
          <p:cNvSpPr>
            <a:spLocks noGrp="1"/>
          </p:cNvSpPr>
          <p:nvPr>
            <p:ph type="body" idx="1"/>
          </p:nvPr>
        </p:nvSpPr>
        <p:spPr/>
        <p:txBody>
          <a:bodyPr/>
          <a:lstStyle/>
          <a:p>
            <a:r>
              <a:rPr lang="en-US" dirty="0" smtClean="0"/>
              <a:t>An approach to design </a:t>
            </a:r>
            <a:r>
              <a:rPr lang="en-US" dirty="0" smtClean="0"/>
              <a:t>education a base for sound practice</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dirty="0"/>
          </a:p>
        </p:txBody>
      </p:sp>
      <p:sp>
        <p:nvSpPr>
          <p:cNvPr id="5" name="Slide Number Placeholder 4"/>
          <p:cNvSpPr>
            <a:spLocks noGrp="1"/>
          </p:cNvSpPr>
          <p:nvPr>
            <p:ph type="sldNum" sz="quarter" idx="11"/>
          </p:nvPr>
        </p:nvSpPr>
        <p:spPr/>
        <p:txBody>
          <a:bodyPr/>
          <a:lstStyle/>
          <a:p>
            <a:fld id="{D5D0AE15-E268-48CA-AD67-C7FD1A0FA02E}" type="slidenum">
              <a:rPr lang="en-US" smtClean="0"/>
              <a:pPr/>
              <a:t>7</a:t>
            </a:fld>
            <a:endParaRPr lang="en-US"/>
          </a:p>
        </p:txBody>
      </p:sp>
      <p:sp>
        <p:nvSpPr>
          <p:cNvPr id="6" name="Footer Placeholder 5"/>
          <p:cNvSpPr>
            <a:spLocks noGrp="1"/>
          </p:cNvSpPr>
          <p:nvPr>
            <p:ph type="ftr" sz="quarter" idx="12"/>
          </p:nvPr>
        </p:nvSpPr>
        <p:spPr/>
        <p:txBody>
          <a:bodyPr/>
          <a:lstStyle/>
          <a:p>
            <a:r>
              <a:rPr lang="en-US" smtClean="0"/>
              <a:t>Foundations of IxD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Foundation?</a:t>
            </a:r>
            <a:endParaRPr lang="en-US" dirty="0"/>
          </a:p>
        </p:txBody>
      </p:sp>
      <p:sp>
        <p:nvSpPr>
          <p:cNvPr id="3" name="Content Placeholder 2"/>
          <p:cNvSpPr>
            <a:spLocks noGrp="1"/>
          </p:cNvSpPr>
          <p:nvPr>
            <p:ph idx="1"/>
          </p:nvPr>
        </p:nvSpPr>
        <p:spPr/>
        <p:txBody>
          <a:bodyPr>
            <a:normAutofit lnSpcReduction="10000"/>
          </a:bodyPr>
          <a:lstStyle/>
          <a:p>
            <a:r>
              <a:rPr lang="en-US" dirty="0" smtClean="0"/>
              <a:t>Creates a solid base of core theories and crafts</a:t>
            </a:r>
          </a:p>
          <a:p>
            <a:pPr lvl="1"/>
            <a:r>
              <a:rPr lang="en-US" dirty="0" smtClean="0"/>
              <a:t>These can transcend all design disciplines </a:t>
            </a:r>
          </a:p>
          <a:p>
            <a:pPr lvl="2"/>
            <a:r>
              <a:rPr lang="en-US" dirty="0" smtClean="0"/>
              <a:t>Art History/Criticism</a:t>
            </a:r>
          </a:p>
          <a:p>
            <a:pPr lvl="2"/>
            <a:r>
              <a:rPr lang="en-US" dirty="0" smtClean="0"/>
              <a:t>Color</a:t>
            </a:r>
          </a:p>
          <a:p>
            <a:pPr lvl="2"/>
            <a:r>
              <a:rPr lang="en-US" dirty="0" smtClean="0"/>
              <a:t>2D Design</a:t>
            </a:r>
          </a:p>
          <a:p>
            <a:r>
              <a:rPr lang="en-US" dirty="0" smtClean="0"/>
              <a:t>Goal is to give broad understanding of theory, and opportunity to focus on craft before diving deeper into your chosen discipline.</a:t>
            </a:r>
            <a:endParaRPr lang="en-US" dirty="0"/>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Education – Take 1</a:t>
            </a:r>
            <a:br>
              <a:rPr lang="en-US" dirty="0" smtClean="0"/>
            </a:br>
            <a:r>
              <a:rPr lang="en-US" b="0" dirty="0" smtClean="0"/>
              <a:t>Basic skills + Practice</a:t>
            </a:r>
            <a:endParaRPr lang="en-US" dirty="0"/>
          </a:p>
        </p:txBody>
      </p:sp>
      <p:sp>
        <p:nvSpPr>
          <p:cNvPr id="7" name="Content Placeholder 6"/>
          <p:cNvSpPr>
            <a:spLocks noGrp="1"/>
          </p:cNvSpPr>
          <p:nvPr>
            <p:ph sz="half" idx="1"/>
          </p:nvPr>
        </p:nvSpPr>
        <p:spPr/>
        <p:txBody>
          <a:bodyPr>
            <a:normAutofit fontScale="92500"/>
          </a:bodyPr>
          <a:lstStyle/>
          <a:p>
            <a:r>
              <a:rPr lang="en-US" dirty="0" smtClean="0"/>
              <a:t>Draw</a:t>
            </a:r>
          </a:p>
          <a:p>
            <a:pPr lvl="1"/>
            <a:r>
              <a:rPr lang="en-US" dirty="0" smtClean="0"/>
              <a:t>&amp; Sketch</a:t>
            </a:r>
          </a:p>
          <a:p>
            <a:r>
              <a:rPr lang="en-US" dirty="0" smtClean="0"/>
              <a:t>Color theory</a:t>
            </a:r>
          </a:p>
          <a:p>
            <a:r>
              <a:rPr lang="en-US" dirty="0" smtClean="0"/>
              <a:t>2D</a:t>
            </a:r>
          </a:p>
          <a:p>
            <a:r>
              <a:rPr lang="en-US" dirty="0" smtClean="0"/>
              <a:t>3D</a:t>
            </a:r>
          </a:p>
          <a:p>
            <a:r>
              <a:rPr lang="en-US" dirty="0" smtClean="0"/>
              <a:t>History</a:t>
            </a:r>
          </a:p>
          <a:p>
            <a:r>
              <a:rPr lang="en-US" dirty="0" smtClean="0"/>
              <a:t>Criticism</a:t>
            </a:r>
          </a:p>
          <a:p>
            <a:r>
              <a:rPr lang="en-US" dirty="0" smtClean="0"/>
              <a:t>STUDIO (5x)</a:t>
            </a:r>
          </a:p>
          <a:p>
            <a:r>
              <a:rPr lang="en-US" dirty="0" smtClean="0"/>
              <a:t>Theory &amp; practice skills</a:t>
            </a:r>
          </a:p>
        </p:txBody>
      </p:sp>
      <p:sp>
        <p:nvSpPr>
          <p:cNvPr id="4" name="Date Placeholder 3"/>
          <p:cNvSpPr>
            <a:spLocks noGrp="1"/>
          </p:cNvSpPr>
          <p:nvPr>
            <p:ph type="dt" sz="half" idx="10"/>
          </p:nvPr>
        </p:nvSpPr>
        <p:spPr/>
        <p:txBody>
          <a:bodyPr/>
          <a:lstStyle/>
          <a:p>
            <a:r>
              <a:rPr lang="en-US" smtClean="0"/>
              <a:t>Interaction 09 | Vancouver</a:t>
            </a:r>
            <a:endParaRPr lang="en-US"/>
          </a:p>
        </p:txBody>
      </p:sp>
      <p:sp>
        <p:nvSpPr>
          <p:cNvPr id="5" name="Footer Placeholder 4"/>
          <p:cNvSpPr>
            <a:spLocks noGrp="1"/>
          </p:cNvSpPr>
          <p:nvPr>
            <p:ph type="ftr" sz="quarter" idx="11"/>
          </p:nvPr>
        </p:nvSpPr>
        <p:spPr/>
        <p:txBody>
          <a:bodyPr/>
          <a:lstStyle/>
          <a:p>
            <a:r>
              <a:rPr lang="en-US" smtClean="0"/>
              <a:t>Foundations of IxD</a:t>
            </a:r>
            <a:endParaRPr lang="en-US"/>
          </a:p>
        </p:txBody>
      </p:sp>
      <p:sp>
        <p:nvSpPr>
          <p:cNvPr id="6" name="Slide Number Placeholder 5"/>
          <p:cNvSpPr>
            <a:spLocks noGrp="1"/>
          </p:cNvSpPr>
          <p:nvPr>
            <p:ph type="sldNum" sz="quarter" idx="12"/>
          </p:nvPr>
        </p:nvSpPr>
        <p:spPr/>
        <p:txBody>
          <a:bodyPr/>
          <a:lstStyle/>
          <a:p>
            <a:fld id="{D5D0AE15-E268-48CA-AD67-C7FD1A0FA02E}" type="slidenum">
              <a:rPr lang="en-US" smtClean="0"/>
              <a:pPr/>
              <a:t>9</a:t>
            </a:fld>
            <a:endParaRPr lang="en-US"/>
          </a:p>
        </p:txBody>
      </p:sp>
      <p:pic>
        <p:nvPicPr>
          <p:cNvPr id="7170" name="Picture 2"/>
          <p:cNvPicPr>
            <a:picLocks noGrp="1" noChangeAspect="1" noChangeArrowheads="1"/>
          </p:cNvPicPr>
          <p:nvPr>
            <p:ph sz="half" idx="2"/>
          </p:nvPr>
        </p:nvPicPr>
        <p:blipFill>
          <a:blip r:embed="rId3"/>
          <a:srcRect/>
          <a:stretch>
            <a:fillRect/>
          </a:stretch>
        </p:blipFill>
        <p:spPr bwMode="auto">
          <a:xfrm>
            <a:off x="5062428" y="1600200"/>
            <a:ext cx="3210144"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00"/>
      </a:lt1>
      <a:dk2>
        <a:srgbClr val="000000"/>
      </a:dk2>
      <a:lt2>
        <a:srgbClr val="C4BD97"/>
      </a:lt2>
      <a:accent1>
        <a:srgbClr val="F79646"/>
      </a:accent1>
      <a:accent2>
        <a:srgbClr val="4BACC6"/>
      </a:accent2>
      <a:accent3>
        <a:srgbClr val="C0504D"/>
      </a:accent3>
      <a:accent4>
        <a:srgbClr val="8064A2"/>
      </a:accent4>
      <a:accent5>
        <a:srgbClr val="4BACC6"/>
      </a:accent5>
      <a:accent6>
        <a:srgbClr val="9BBB59"/>
      </a:accent6>
      <a:hlink>
        <a:srgbClr val="0000FF"/>
      </a:hlink>
      <a:folHlink>
        <a:srgbClr val="FE19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3045</TotalTime>
  <Words>1715</Words>
  <Application>Microsoft Office PowerPoint</Application>
  <PresentationFormat>On-screen Show (4:3)</PresentationFormat>
  <Paragraphs>363</Paragraphs>
  <Slides>41</Slides>
  <Notes>12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Foundations of IxD: A path to IxD critique Interaction 09 | Vancouver</vt:lpstr>
      <vt:lpstr>Overview</vt:lpstr>
      <vt:lpstr>Dave malouf</vt:lpstr>
      <vt:lpstr>Slide 4</vt:lpstr>
      <vt:lpstr>Who are you?</vt:lpstr>
      <vt:lpstr>Are you …</vt:lpstr>
      <vt:lpstr>foundation</vt:lpstr>
      <vt:lpstr>What is Foundation?</vt:lpstr>
      <vt:lpstr>Design Education – Take 1 Basic skills + Practice</vt:lpstr>
      <vt:lpstr>Design Education – Take 2 Pratt Institute – Brooklyn, NY</vt:lpstr>
      <vt:lpstr>Meet Rowena Reed Kostellow Co-founder of Pratt Industrial Design</vt:lpstr>
      <vt:lpstr>Her legacy is amazing!</vt:lpstr>
      <vt:lpstr>What does it all mean?</vt:lpstr>
      <vt:lpstr>There is a also a progression</vt:lpstr>
      <vt:lpstr>Why?</vt:lpstr>
      <vt:lpstr>Primitive examples</vt:lpstr>
      <vt:lpstr>A nice read … changed my life!</vt:lpstr>
      <vt:lpstr>What about ixd?</vt:lpstr>
      <vt:lpstr>Does IxD have foundations?</vt:lpstr>
      <vt:lpstr>Wait!?! Am I the first to do this?</vt:lpstr>
      <vt:lpstr>Let’s get started So what are my element foundations?</vt:lpstr>
      <vt:lpstr>And where are aesthetic values?</vt:lpstr>
      <vt:lpstr>Time</vt:lpstr>
      <vt:lpstr>Abstraction</vt:lpstr>
      <vt:lpstr>Another Example</vt:lpstr>
      <vt:lpstr>Metaphors</vt:lpstr>
      <vt:lpstr>Why metaphor</vt:lpstr>
      <vt:lpstr>Not absolute</vt:lpstr>
      <vt:lpstr>Movement has an aesthetic</vt:lpstr>
      <vt:lpstr>Behavior?</vt:lpstr>
      <vt:lpstr>Behavior</vt:lpstr>
      <vt:lpstr>What does this mean to me?</vt:lpstr>
      <vt:lpstr>Putting it to practice</vt:lpstr>
      <vt:lpstr>Tools are not enough</vt:lpstr>
      <vt:lpstr>Criticism Who here took art history?</vt:lpstr>
      <vt:lpstr>It’s what creates value in a Picaso</vt:lpstr>
      <vt:lpstr>It’s how we make judgments of quality Pick the timeless icon!</vt:lpstr>
      <vt:lpstr>A case against foundation</vt:lpstr>
      <vt:lpstr>Gotta listen to the boss</vt:lpstr>
      <vt:lpstr>In the end, balance will prevail</vt:lpstr>
      <vt:lpstr>Questions? Comments?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Malouf</dc:creator>
  <cp:keywords>Presentation;Template;SCAD</cp:keywords>
  <cp:lastModifiedBy>Dave Malouf</cp:lastModifiedBy>
  <cp:revision>209</cp:revision>
  <dcterms:created xsi:type="dcterms:W3CDTF">2008-12-30T21:55:42Z</dcterms:created>
  <dcterms:modified xsi:type="dcterms:W3CDTF">2009-02-08T19:05:44Z</dcterms:modified>
</cp:coreProperties>
</file>